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1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47EF67-4A79-4C73-8504-C2F95D9A74AF}" v="16" dt="2026-09-16T09:20:17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ho Koistinen" userId="422f25bf-0945-4c6c-b2c4-b08d829909c3" providerId="ADAL" clId="{882F7961-A4BA-48F3-8722-C2854805052D}"/>
    <pc:docChg chg="undo custSel addSld delSld modSld sldOrd">
      <pc:chgData name="Juho Koistinen" userId="422f25bf-0945-4c6c-b2c4-b08d829909c3" providerId="ADAL" clId="{882F7961-A4BA-48F3-8722-C2854805052D}" dt="2026-09-16T09:34:18.832" v="1145" actId="1076"/>
      <pc:docMkLst>
        <pc:docMk/>
      </pc:docMkLst>
      <pc:sldChg chg="modSp mod">
        <pc:chgData name="Juho Koistinen" userId="422f25bf-0945-4c6c-b2c4-b08d829909c3" providerId="ADAL" clId="{882F7961-A4BA-48F3-8722-C2854805052D}" dt="2026-09-16T09:16:37.842" v="170" actId="1076"/>
        <pc:sldMkLst>
          <pc:docMk/>
          <pc:sldMk cId="1180904531" sldId="256"/>
        </pc:sldMkLst>
        <pc:spChg chg="mod">
          <ac:chgData name="Juho Koistinen" userId="422f25bf-0945-4c6c-b2c4-b08d829909c3" providerId="ADAL" clId="{882F7961-A4BA-48F3-8722-C2854805052D}" dt="2026-09-16T09:16:37.842" v="170" actId="1076"/>
          <ac:spMkLst>
            <pc:docMk/>
            <pc:sldMk cId="1180904531" sldId="256"/>
            <ac:spMk id="8" creationId="{8BE4BCBF-A8F7-4EB5-9370-4C9305407AB6}"/>
          </ac:spMkLst>
        </pc:spChg>
        <pc:spChg chg="mod">
          <ac:chgData name="Juho Koistinen" userId="422f25bf-0945-4c6c-b2c4-b08d829909c3" providerId="ADAL" clId="{882F7961-A4BA-48F3-8722-C2854805052D}" dt="2026-09-16T09:16:31.947" v="169" actId="1076"/>
          <ac:spMkLst>
            <pc:docMk/>
            <pc:sldMk cId="1180904531" sldId="256"/>
            <ac:spMk id="9" creationId="{8941F2CD-9D69-4607-8897-BD4876A87593}"/>
          </ac:spMkLst>
        </pc:spChg>
        <pc:spChg chg="mod">
          <ac:chgData name="Juho Koistinen" userId="422f25bf-0945-4c6c-b2c4-b08d829909c3" providerId="ADAL" clId="{882F7961-A4BA-48F3-8722-C2854805052D}" dt="2026-09-16T09:16:28.307" v="168" actId="1076"/>
          <ac:spMkLst>
            <pc:docMk/>
            <pc:sldMk cId="1180904531" sldId="256"/>
            <ac:spMk id="10" creationId="{FD5BC74C-4246-42DA-9083-3A3D9060F6BE}"/>
          </ac:spMkLst>
        </pc:spChg>
      </pc:sldChg>
      <pc:sldChg chg="modSp mod">
        <pc:chgData name="Juho Koistinen" userId="422f25bf-0945-4c6c-b2c4-b08d829909c3" providerId="ADAL" clId="{882F7961-A4BA-48F3-8722-C2854805052D}" dt="2026-09-16T09:34:00.555" v="1144" actId="404"/>
        <pc:sldMkLst>
          <pc:docMk/>
          <pc:sldMk cId="779330051" sldId="257"/>
        </pc:sldMkLst>
        <pc:spChg chg="mod">
          <ac:chgData name="Juho Koistinen" userId="422f25bf-0945-4c6c-b2c4-b08d829909c3" providerId="ADAL" clId="{882F7961-A4BA-48F3-8722-C2854805052D}" dt="2026-09-16T09:18:17.380" v="206" actId="20577"/>
          <ac:spMkLst>
            <pc:docMk/>
            <pc:sldMk cId="779330051" sldId="257"/>
            <ac:spMk id="6" creationId="{AD5450E0-BFA0-47D8-9235-E744BC025CA5}"/>
          </ac:spMkLst>
        </pc:spChg>
        <pc:spChg chg="mod">
          <ac:chgData name="Juho Koistinen" userId="422f25bf-0945-4c6c-b2c4-b08d829909c3" providerId="ADAL" clId="{882F7961-A4BA-48F3-8722-C2854805052D}" dt="2026-09-16T09:34:00.555" v="1144" actId="404"/>
          <ac:spMkLst>
            <pc:docMk/>
            <pc:sldMk cId="779330051" sldId="257"/>
            <ac:spMk id="7" creationId="{E5D25F8E-4E73-4DBC-A520-E1CB3C683B1C}"/>
          </ac:spMkLst>
        </pc:spChg>
        <pc:graphicFrameChg chg="mod modGraphic">
          <ac:chgData name="Juho Koistinen" userId="422f25bf-0945-4c6c-b2c4-b08d829909c3" providerId="ADAL" clId="{882F7961-A4BA-48F3-8722-C2854805052D}" dt="2026-09-16T09:33:56.227" v="1143" actId="20577"/>
          <ac:graphicFrameMkLst>
            <pc:docMk/>
            <pc:sldMk cId="779330051" sldId="257"/>
            <ac:graphicFrameMk id="16" creationId="{00000000-0000-0000-0000-000000000000}"/>
          </ac:graphicFrameMkLst>
        </pc:graphicFrameChg>
      </pc:sldChg>
      <pc:sldChg chg="modSp mod">
        <pc:chgData name="Juho Koistinen" userId="422f25bf-0945-4c6c-b2c4-b08d829909c3" providerId="ADAL" clId="{882F7961-A4BA-48F3-8722-C2854805052D}" dt="2026-09-16T09:20:44.064" v="320" actId="20577"/>
        <pc:sldMkLst>
          <pc:docMk/>
          <pc:sldMk cId="47329237" sldId="258"/>
        </pc:sldMkLst>
        <pc:spChg chg="mod">
          <ac:chgData name="Juho Koistinen" userId="422f25bf-0945-4c6c-b2c4-b08d829909c3" providerId="ADAL" clId="{882F7961-A4BA-48F3-8722-C2854805052D}" dt="2026-09-16T09:20:44.064" v="320" actId="20577"/>
          <ac:spMkLst>
            <pc:docMk/>
            <pc:sldMk cId="47329237" sldId="258"/>
            <ac:spMk id="6" creationId="{815E47F2-A799-4D2C-AED2-DFD664F37993}"/>
          </ac:spMkLst>
        </pc:spChg>
      </pc:sldChg>
      <pc:sldChg chg="addSp delSp modSp mod">
        <pc:chgData name="Juho Koistinen" userId="422f25bf-0945-4c6c-b2c4-b08d829909c3" providerId="ADAL" clId="{882F7961-A4BA-48F3-8722-C2854805052D}" dt="2026-09-16T09:34:18.832" v="1145" actId="1076"/>
        <pc:sldMkLst>
          <pc:docMk/>
          <pc:sldMk cId="212081233" sldId="261"/>
        </pc:sldMkLst>
        <pc:spChg chg="mod">
          <ac:chgData name="Juho Koistinen" userId="422f25bf-0945-4c6c-b2c4-b08d829909c3" providerId="ADAL" clId="{882F7961-A4BA-48F3-8722-C2854805052D}" dt="2026-09-16T09:34:18.832" v="1145" actId="1076"/>
          <ac:spMkLst>
            <pc:docMk/>
            <pc:sldMk cId="212081233" sldId="261"/>
            <ac:spMk id="6" creationId="{32030073-B505-4643-9F4E-80F8D28BDB4F}"/>
          </ac:spMkLst>
        </pc:spChg>
        <pc:spChg chg="mod">
          <ac:chgData name="Juho Koistinen" userId="422f25bf-0945-4c6c-b2c4-b08d829909c3" providerId="ADAL" clId="{882F7961-A4BA-48F3-8722-C2854805052D}" dt="2026-09-16T09:23:06.867" v="605" actId="20577"/>
          <ac:spMkLst>
            <pc:docMk/>
            <pc:sldMk cId="212081233" sldId="261"/>
            <ac:spMk id="9" creationId="{C99960CC-9785-460F-9945-AF9D70C500EC}"/>
          </ac:spMkLst>
        </pc:spChg>
        <pc:spChg chg="mod">
          <ac:chgData name="Juho Koistinen" userId="422f25bf-0945-4c6c-b2c4-b08d829909c3" providerId="ADAL" clId="{882F7961-A4BA-48F3-8722-C2854805052D}" dt="2026-09-16T09:21:56.625" v="415" actId="20577"/>
          <ac:spMkLst>
            <pc:docMk/>
            <pc:sldMk cId="212081233" sldId="261"/>
            <ac:spMk id="10" creationId="{CC1F35D2-97C0-44BA-AA78-AE5E8148E7D9}"/>
          </ac:spMkLst>
        </pc:spChg>
        <pc:graphicFrameChg chg="add del mod">
          <ac:chgData name="Juho Koistinen" userId="422f25bf-0945-4c6c-b2c4-b08d829909c3" providerId="ADAL" clId="{882F7961-A4BA-48F3-8722-C2854805052D}" dt="2026-09-16T09:14:22.154" v="110" actId="478"/>
          <ac:graphicFrameMkLst>
            <pc:docMk/>
            <pc:sldMk cId="212081233" sldId="261"/>
            <ac:graphicFrameMk id="16" creationId="{00000000-0000-0000-0000-000000000000}"/>
          </ac:graphicFrameMkLst>
        </pc:graphicFrameChg>
        <pc:picChg chg="add mod">
          <ac:chgData name="Juho Koistinen" userId="422f25bf-0945-4c6c-b2c4-b08d829909c3" providerId="ADAL" clId="{882F7961-A4BA-48F3-8722-C2854805052D}" dt="2026-09-16T09:14:43.921" v="112" actId="1076"/>
          <ac:picMkLst>
            <pc:docMk/>
            <pc:sldMk cId="212081233" sldId="261"/>
            <ac:picMk id="3" creationId="{C494851E-8AC2-DF5B-3E53-9273CF428D5F}"/>
          </ac:picMkLst>
        </pc:picChg>
      </pc:sldChg>
      <pc:sldChg chg="modSp mod">
        <pc:chgData name="Juho Koistinen" userId="422f25bf-0945-4c6c-b2c4-b08d829909c3" providerId="ADAL" clId="{882F7961-A4BA-48F3-8722-C2854805052D}" dt="2026-09-16T09:24:29.105" v="909" actId="5793"/>
        <pc:sldMkLst>
          <pc:docMk/>
          <pc:sldMk cId="1357692810" sldId="262"/>
        </pc:sldMkLst>
        <pc:spChg chg="mod">
          <ac:chgData name="Juho Koistinen" userId="422f25bf-0945-4c6c-b2c4-b08d829909c3" providerId="ADAL" clId="{882F7961-A4BA-48F3-8722-C2854805052D}" dt="2026-09-16T09:23:37.668" v="679" actId="6549"/>
          <ac:spMkLst>
            <pc:docMk/>
            <pc:sldMk cId="1357692810" sldId="262"/>
            <ac:spMk id="6" creationId="{B5F26A96-4940-42CF-B0B5-7ED51945FFB7}"/>
          </ac:spMkLst>
        </pc:spChg>
        <pc:spChg chg="mod">
          <ac:chgData name="Juho Koistinen" userId="422f25bf-0945-4c6c-b2c4-b08d829909c3" providerId="ADAL" clId="{882F7961-A4BA-48F3-8722-C2854805052D}" dt="2026-09-16T09:24:29.105" v="909" actId="5793"/>
          <ac:spMkLst>
            <pc:docMk/>
            <pc:sldMk cId="1357692810" sldId="262"/>
            <ac:spMk id="9" creationId="{7AE6FEBC-379E-4369-A61D-C4D79015D4D6}"/>
          </ac:spMkLst>
        </pc:spChg>
        <pc:spChg chg="mod">
          <ac:chgData name="Juho Koistinen" userId="422f25bf-0945-4c6c-b2c4-b08d829909c3" providerId="ADAL" clId="{882F7961-A4BA-48F3-8722-C2854805052D}" dt="2026-09-16T09:23:33.883" v="678" actId="20577"/>
          <ac:spMkLst>
            <pc:docMk/>
            <pc:sldMk cId="1357692810" sldId="262"/>
            <ac:spMk id="10" creationId="{5E6570FA-2A45-494D-AE97-92C632836F98}"/>
          </ac:spMkLst>
        </pc:spChg>
      </pc:sldChg>
      <pc:sldChg chg="modSp mod">
        <pc:chgData name="Juho Koistinen" userId="422f25bf-0945-4c6c-b2c4-b08d829909c3" providerId="ADAL" clId="{882F7961-A4BA-48F3-8722-C2854805052D}" dt="2026-09-16T09:12:54.524" v="105" actId="20577"/>
        <pc:sldMkLst>
          <pc:docMk/>
          <pc:sldMk cId="442305419" sldId="263"/>
        </pc:sldMkLst>
        <pc:graphicFrameChg chg="modGraphic">
          <ac:chgData name="Juho Koistinen" userId="422f25bf-0945-4c6c-b2c4-b08d829909c3" providerId="ADAL" clId="{882F7961-A4BA-48F3-8722-C2854805052D}" dt="2026-09-16T09:12:54.524" v="105" actId="20577"/>
          <ac:graphicFrameMkLst>
            <pc:docMk/>
            <pc:sldMk cId="442305419" sldId="263"/>
            <ac:graphicFrameMk id="13" creationId="{00000000-0000-0000-0000-000000000000}"/>
          </ac:graphicFrameMkLst>
        </pc:graphicFrameChg>
      </pc:sldChg>
      <pc:sldChg chg="modSp mod">
        <pc:chgData name="Juho Koistinen" userId="422f25bf-0945-4c6c-b2c4-b08d829909c3" providerId="ADAL" clId="{882F7961-A4BA-48F3-8722-C2854805052D}" dt="2026-09-16T09:26:00.694" v="951" actId="20577"/>
        <pc:sldMkLst>
          <pc:docMk/>
          <pc:sldMk cId="420547709" sldId="266"/>
        </pc:sldMkLst>
        <pc:spChg chg="mod">
          <ac:chgData name="Juho Koistinen" userId="422f25bf-0945-4c6c-b2c4-b08d829909c3" providerId="ADAL" clId="{882F7961-A4BA-48F3-8722-C2854805052D}" dt="2026-09-16T09:26:00.694" v="951" actId="20577"/>
          <ac:spMkLst>
            <pc:docMk/>
            <pc:sldMk cId="420547709" sldId="266"/>
            <ac:spMk id="6" creationId="{7DB09959-97C1-4275-8F14-9631D4E69E7C}"/>
          </ac:spMkLst>
        </pc:spChg>
        <pc:graphicFrameChg chg="modGraphic">
          <ac:chgData name="Juho Koistinen" userId="422f25bf-0945-4c6c-b2c4-b08d829909c3" providerId="ADAL" clId="{882F7961-A4BA-48F3-8722-C2854805052D}" dt="2026-09-16T09:17:01.101" v="171" actId="14734"/>
          <ac:graphicFrameMkLst>
            <pc:docMk/>
            <pc:sldMk cId="420547709" sldId="266"/>
            <ac:graphicFrameMk id="14" creationId="{00000000-0000-0000-0000-000000000000}"/>
          </ac:graphicFrameMkLst>
        </pc:graphicFrameChg>
      </pc:sldChg>
      <pc:sldChg chg="modSp mod">
        <pc:chgData name="Juho Koistinen" userId="422f25bf-0945-4c6c-b2c4-b08d829909c3" providerId="ADAL" clId="{882F7961-A4BA-48F3-8722-C2854805052D}" dt="2026-09-16T09:27:03.422" v="1044" actId="20577"/>
        <pc:sldMkLst>
          <pc:docMk/>
          <pc:sldMk cId="285673722" sldId="267"/>
        </pc:sldMkLst>
        <pc:spChg chg="mod">
          <ac:chgData name="Juho Koistinen" userId="422f25bf-0945-4c6c-b2c4-b08d829909c3" providerId="ADAL" clId="{882F7961-A4BA-48F3-8722-C2854805052D}" dt="2026-09-16T09:27:03.422" v="1044" actId="20577"/>
          <ac:spMkLst>
            <pc:docMk/>
            <pc:sldMk cId="285673722" sldId="267"/>
            <ac:spMk id="6" creationId="{7C23FE1C-B301-470C-8E53-A5AFD42E5785}"/>
          </ac:spMkLst>
        </pc:spChg>
      </pc:sldChg>
      <pc:sldChg chg="modSp mod">
        <pc:chgData name="Juho Koistinen" userId="422f25bf-0945-4c6c-b2c4-b08d829909c3" providerId="ADAL" clId="{882F7961-A4BA-48F3-8722-C2854805052D}" dt="2026-09-16T09:27:26.650" v="1050" actId="20577"/>
        <pc:sldMkLst>
          <pc:docMk/>
          <pc:sldMk cId="1176410267" sldId="268"/>
        </pc:sldMkLst>
        <pc:graphicFrameChg chg="modGraphic">
          <ac:chgData name="Juho Koistinen" userId="422f25bf-0945-4c6c-b2c4-b08d829909c3" providerId="ADAL" clId="{882F7961-A4BA-48F3-8722-C2854805052D}" dt="2026-09-16T09:27:26.650" v="1050" actId="20577"/>
          <ac:graphicFrameMkLst>
            <pc:docMk/>
            <pc:sldMk cId="1176410267" sldId="268"/>
            <ac:graphicFrameMk id="14" creationId="{00000000-0000-0000-0000-000000000000}"/>
          </ac:graphicFrameMkLst>
        </pc:graphicFrameChg>
      </pc:sldChg>
      <pc:sldChg chg="modSp mod">
        <pc:chgData name="Juho Koistinen" userId="422f25bf-0945-4c6c-b2c4-b08d829909c3" providerId="ADAL" clId="{882F7961-A4BA-48F3-8722-C2854805052D}" dt="2026-09-16T09:12:12.053" v="86"/>
        <pc:sldMkLst>
          <pc:docMk/>
          <pc:sldMk cId="1011617494" sldId="269"/>
        </pc:sldMkLst>
        <pc:graphicFrameChg chg="mod modGraphic">
          <ac:chgData name="Juho Koistinen" userId="422f25bf-0945-4c6c-b2c4-b08d829909c3" providerId="ADAL" clId="{882F7961-A4BA-48F3-8722-C2854805052D}" dt="2026-09-16T09:12:12.053" v="86"/>
          <ac:graphicFrameMkLst>
            <pc:docMk/>
            <pc:sldMk cId="1011617494" sldId="269"/>
            <ac:graphicFrameMk id="15" creationId="{00000000-0000-0000-0000-000000000000}"/>
          </ac:graphicFrameMkLst>
        </pc:graphicFrameChg>
      </pc:sldChg>
      <pc:sldChg chg="del">
        <pc:chgData name="Juho Koistinen" userId="422f25bf-0945-4c6c-b2c4-b08d829909c3" providerId="ADAL" clId="{882F7961-A4BA-48F3-8722-C2854805052D}" dt="2026-09-16T09:11:47.220" v="74" actId="47"/>
        <pc:sldMkLst>
          <pc:docMk/>
          <pc:sldMk cId="575945903" sldId="270"/>
        </pc:sldMkLst>
      </pc:sldChg>
      <pc:sldChg chg="modSp mod">
        <pc:chgData name="Juho Koistinen" userId="422f25bf-0945-4c6c-b2c4-b08d829909c3" providerId="ADAL" clId="{882F7961-A4BA-48F3-8722-C2854805052D}" dt="2026-09-16T09:11:41.299" v="73" actId="20577"/>
        <pc:sldMkLst>
          <pc:docMk/>
          <pc:sldMk cId="222809195" sldId="271"/>
        </pc:sldMkLst>
        <pc:spChg chg="mod">
          <ac:chgData name="Juho Koistinen" userId="422f25bf-0945-4c6c-b2c4-b08d829909c3" providerId="ADAL" clId="{882F7961-A4BA-48F3-8722-C2854805052D}" dt="2026-09-16T09:11:41.299" v="73" actId="20577"/>
          <ac:spMkLst>
            <pc:docMk/>
            <pc:sldMk cId="222809195" sldId="271"/>
            <ac:spMk id="6" creationId="{C84228F1-4516-4DDB-B377-53548C80F4E6}"/>
          </ac:spMkLst>
        </pc:spChg>
      </pc:sldChg>
      <pc:sldChg chg="delSp modSp add mod ord">
        <pc:chgData name="Juho Koistinen" userId="422f25bf-0945-4c6c-b2c4-b08d829909c3" providerId="ADAL" clId="{882F7961-A4BA-48F3-8722-C2854805052D}" dt="2026-09-16T09:10:51.997" v="58" actId="478"/>
        <pc:sldMkLst>
          <pc:docMk/>
          <pc:sldMk cId="1574736357" sldId="272"/>
        </pc:sldMkLst>
        <pc:spChg chg="mod">
          <ac:chgData name="Juho Koistinen" userId="422f25bf-0945-4c6c-b2c4-b08d829909c3" providerId="ADAL" clId="{882F7961-A4BA-48F3-8722-C2854805052D}" dt="2026-09-16T09:10:40.748" v="32" actId="20577"/>
          <ac:spMkLst>
            <pc:docMk/>
            <pc:sldMk cId="1574736357" sldId="272"/>
            <ac:spMk id="8" creationId="{6AA339AF-1511-E91C-B193-6DEDABF951C0}"/>
          </ac:spMkLst>
        </pc:spChg>
        <pc:spChg chg="mod">
          <ac:chgData name="Juho Koistinen" userId="422f25bf-0945-4c6c-b2c4-b08d829909c3" providerId="ADAL" clId="{882F7961-A4BA-48F3-8722-C2854805052D}" dt="2026-09-16T09:10:48.924" v="57" actId="20577"/>
          <ac:spMkLst>
            <pc:docMk/>
            <pc:sldMk cId="1574736357" sldId="272"/>
            <ac:spMk id="9" creationId="{AE8F844E-6842-CBCC-F9A0-6A1E921E8006}"/>
          </ac:spMkLst>
        </pc:spChg>
        <pc:spChg chg="del">
          <ac:chgData name="Juho Koistinen" userId="422f25bf-0945-4c6c-b2c4-b08d829909c3" providerId="ADAL" clId="{882F7961-A4BA-48F3-8722-C2854805052D}" dt="2026-09-16T09:10:51.997" v="58" actId="478"/>
          <ac:spMkLst>
            <pc:docMk/>
            <pc:sldMk cId="1574736357" sldId="272"/>
            <ac:spMk id="10" creationId="{4AC83C65-45BD-70B7-B789-3DDD30D4958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i-FI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v>Teollisuus</c:v>
          </c:tx>
          <c:spPr>
            <a:ln w="28575">
              <a:solidFill>
                <a:srgbClr val="5CA6BF"/>
              </a:solidFill>
              <a:prstDash val="solid"/>
            </a:ln>
          </c:spPr>
          <c:marker>
            <c:symbol val="none"/>
          </c:marker>
          <c:xVal>
            <c:numRef>
              <c:f>'Chart Data'!$A$2:$A$104</c:f>
              <c:numCache>
                <c:formatCode>General</c:formatCode>
                <c:ptCount val="103"/>
                <c:pt idx="0">
                  <c:v>2018</c:v>
                </c:pt>
                <c:pt idx="1">
                  <c:v>2018.08333333</c:v>
                </c:pt>
                <c:pt idx="2">
                  <c:v>2018.16666667</c:v>
                </c:pt>
                <c:pt idx="3">
                  <c:v>2018.25</c:v>
                </c:pt>
                <c:pt idx="4">
                  <c:v>2018.33333333</c:v>
                </c:pt>
                <c:pt idx="5">
                  <c:v>2018.41666667</c:v>
                </c:pt>
                <c:pt idx="6">
                  <c:v>2018.5</c:v>
                </c:pt>
                <c:pt idx="7">
                  <c:v>2018.58333333</c:v>
                </c:pt>
                <c:pt idx="8">
                  <c:v>2018.66666667</c:v>
                </c:pt>
                <c:pt idx="9">
                  <c:v>2018.75</c:v>
                </c:pt>
                <c:pt idx="10">
                  <c:v>2018.83333333</c:v>
                </c:pt>
                <c:pt idx="11">
                  <c:v>2018.91666667</c:v>
                </c:pt>
                <c:pt idx="12">
                  <c:v>2019</c:v>
                </c:pt>
                <c:pt idx="13">
                  <c:v>2019.08333333</c:v>
                </c:pt>
                <c:pt idx="14">
                  <c:v>2019.16666667</c:v>
                </c:pt>
                <c:pt idx="15">
                  <c:v>2019.25</c:v>
                </c:pt>
                <c:pt idx="16">
                  <c:v>2019.33333333</c:v>
                </c:pt>
                <c:pt idx="17">
                  <c:v>2019.41666667</c:v>
                </c:pt>
                <c:pt idx="18">
                  <c:v>2019.5</c:v>
                </c:pt>
                <c:pt idx="19">
                  <c:v>2019.58333333</c:v>
                </c:pt>
                <c:pt idx="20">
                  <c:v>2019.66666667</c:v>
                </c:pt>
                <c:pt idx="21">
                  <c:v>2019.75</c:v>
                </c:pt>
                <c:pt idx="22">
                  <c:v>2019.83333333</c:v>
                </c:pt>
                <c:pt idx="23">
                  <c:v>2019.91666667</c:v>
                </c:pt>
                <c:pt idx="24">
                  <c:v>2020</c:v>
                </c:pt>
                <c:pt idx="25">
                  <c:v>2020.08333333</c:v>
                </c:pt>
                <c:pt idx="26">
                  <c:v>2020.16666667</c:v>
                </c:pt>
                <c:pt idx="27">
                  <c:v>2020.25</c:v>
                </c:pt>
                <c:pt idx="28">
                  <c:v>2020.33333333</c:v>
                </c:pt>
                <c:pt idx="29">
                  <c:v>2020.41666667</c:v>
                </c:pt>
                <c:pt idx="30">
                  <c:v>2020.5</c:v>
                </c:pt>
                <c:pt idx="31">
                  <c:v>2020.58333333</c:v>
                </c:pt>
                <c:pt idx="32">
                  <c:v>2020.66666667</c:v>
                </c:pt>
                <c:pt idx="33">
                  <c:v>2020.75</c:v>
                </c:pt>
                <c:pt idx="34">
                  <c:v>2020.83333333</c:v>
                </c:pt>
                <c:pt idx="35">
                  <c:v>2020.91666667</c:v>
                </c:pt>
                <c:pt idx="36">
                  <c:v>2021</c:v>
                </c:pt>
                <c:pt idx="37">
                  <c:v>2021.08333333</c:v>
                </c:pt>
                <c:pt idx="38">
                  <c:v>2021.16666667</c:v>
                </c:pt>
                <c:pt idx="39">
                  <c:v>2021.25</c:v>
                </c:pt>
                <c:pt idx="40">
                  <c:v>2021.33333333</c:v>
                </c:pt>
                <c:pt idx="41">
                  <c:v>2021.41666667</c:v>
                </c:pt>
                <c:pt idx="42">
                  <c:v>2021.5</c:v>
                </c:pt>
                <c:pt idx="43">
                  <c:v>2021.58333333</c:v>
                </c:pt>
                <c:pt idx="44">
                  <c:v>2021.66666667</c:v>
                </c:pt>
                <c:pt idx="45">
                  <c:v>2021.75</c:v>
                </c:pt>
                <c:pt idx="46">
                  <c:v>2021.83333333</c:v>
                </c:pt>
                <c:pt idx="47">
                  <c:v>2021.91666667</c:v>
                </c:pt>
                <c:pt idx="48">
                  <c:v>2022</c:v>
                </c:pt>
                <c:pt idx="49">
                  <c:v>2022.08333333</c:v>
                </c:pt>
                <c:pt idx="50">
                  <c:v>2022.16666667</c:v>
                </c:pt>
                <c:pt idx="51">
                  <c:v>2022.25</c:v>
                </c:pt>
                <c:pt idx="52">
                  <c:v>2022.33333333</c:v>
                </c:pt>
                <c:pt idx="53">
                  <c:v>2022.41666667</c:v>
                </c:pt>
                <c:pt idx="54">
                  <c:v>2022.5</c:v>
                </c:pt>
                <c:pt idx="55">
                  <c:v>2022.58333333</c:v>
                </c:pt>
                <c:pt idx="56">
                  <c:v>2022.66666667</c:v>
                </c:pt>
                <c:pt idx="57">
                  <c:v>2022.75</c:v>
                </c:pt>
                <c:pt idx="58">
                  <c:v>2022.83333333</c:v>
                </c:pt>
                <c:pt idx="59">
                  <c:v>2022.91666667</c:v>
                </c:pt>
                <c:pt idx="60">
                  <c:v>2023</c:v>
                </c:pt>
                <c:pt idx="61">
                  <c:v>2023.08333333</c:v>
                </c:pt>
                <c:pt idx="62">
                  <c:v>2023.16666667</c:v>
                </c:pt>
                <c:pt idx="63">
                  <c:v>2023.25</c:v>
                </c:pt>
                <c:pt idx="64">
                  <c:v>2023.33333333</c:v>
                </c:pt>
                <c:pt idx="65">
                  <c:v>2023.41666667</c:v>
                </c:pt>
                <c:pt idx="66">
                  <c:v>2023.5</c:v>
                </c:pt>
                <c:pt idx="67">
                  <c:v>2023.58333333</c:v>
                </c:pt>
                <c:pt idx="68">
                  <c:v>2023.66666667</c:v>
                </c:pt>
                <c:pt idx="69">
                  <c:v>2023.75</c:v>
                </c:pt>
                <c:pt idx="70">
                  <c:v>2023.83333333</c:v>
                </c:pt>
                <c:pt idx="71">
                  <c:v>2023.91666667</c:v>
                </c:pt>
                <c:pt idx="72">
                  <c:v>2024</c:v>
                </c:pt>
                <c:pt idx="73">
                  <c:v>2024.08333333</c:v>
                </c:pt>
                <c:pt idx="74">
                  <c:v>2024.16666667</c:v>
                </c:pt>
                <c:pt idx="75">
                  <c:v>2024.25</c:v>
                </c:pt>
                <c:pt idx="76">
                  <c:v>2024.33333333</c:v>
                </c:pt>
                <c:pt idx="77">
                  <c:v>2024.41666667</c:v>
                </c:pt>
                <c:pt idx="78">
                  <c:v>2024.5</c:v>
                </c:pt>
                <c:pt idx="79">
                  <c:v>2024.58333333</c:v>
                </c:pt>
                <c:pt idx="80">
                  <c:v>2024.66666667</c:v>
                </c:pt>
                <c:pt idx="81">
                  <c:v>2024.75</c:v>
                </c:pt>
                <c:pt idx="82">
                  <c:v>2024.83333333</c:v>
                </c:pt>
                <c:pt idx="83">
                  <c:v>2024.91666667</c:v>
                </c:pt>
                <c:pt idx="84">
                  <c:v>2025</c:v>
                </c:pt>
                <c:pt idx="85">
                  <c:v>2025.08333333</c:v>
                </c:pt>
                <c:pt idx="86">
                  <c:v>2025.16666667</c:v>
                </c:pt>
                <c:pt idx="87">
                  <c:v>2025.25</c:v>
                </c:pt>
                <c:pt idx="88">
                  <c:v>2025.33333333</c:v>
                </c:pt>
                <c:pt idx="89">
                  <c:v>2025.41666667</c:v>
                </c:pt>
                <c:pt idx="90">
                  <c:v>2025.5</c:v>
                </c:pt>
                <c:pt idx="91">
                  <c:v>2025.58333333</c:v>
                </c:pt>
                <c:pt idx="92">
                  <c:v>2025.66666667</c:v>
                </c:pt>
                <c:pt idx="93">
                  <c:v>2025.75</c:v>
                </c:pt>
                <c:pt idx="94">
                  <c:v>2025.83333333</c:v>
                </c:pt>
                <c:pt idx="95">
                  <c:v>2025.91666667</c:v>
                </c:pt>
                <c:pt idx="96">
                  <c:v>2026</c:v>
                </c:pt>
                <c:pt idx="97">
                  <c:v>2026.08333333</c:v>
                </c:pt>
                <c:pt idx="98">
                  <c:v>2026.16666667</c:v>
                </c:pt>
                <c:pt idx="99">
                  <c:v>2026.25</c:v>
                </c:pt>
                <c:pt idx="100">
                  <c:v>2026.33333333</c:v>
                </c:pt>
                <c:pt idx="101">
                  <c:v>2026.41666667</c:v>
                </c:pt>
                <c:pt idx="102">
                  <c:v>2026.5</c:v>
                </c:pt>
              </c:numCache>
            </c:numRef>
          </c:xVal>
          <c:yVal>
            <c:numRef>
              <c:f>'Chart Data'!$B$2:$B$104</c:f>
              <c:numCache>
                <c:formatCode>0</c:formatCode>
                <c:ptCount val="103"/>
                <c:pt idx="0">
                  <c:v>99.538224729999996</c:v>
                </c:pt>
                <c:pt idx="1">
                  <c:v>99.743458180000005</c:v>
                </c:pt>
                <c:pt idx="2">
                  <c:v>99.743458180000005</c:v>
                </c:pt>
                <c:pt idx="3">
                  <c:v>99.640841460000004</c:v>
                </c:pt>
                <c:pt idx="4">
                  <c:v>99.743458180000005</c:v>
                </c:pt>
                <c:pt idx="5">
                  <c:v>99.743458180000005</c:v>
                </c:pt>
                <c:pt idx="6">
                  <c:v>99.743458180000005</c:v>
                </c:pt>
                <c:pt idx="7">
                  <c:v>99.948691640000007</c:v>
                </c:pt>
                <c:pt idx="8">
                  <c:v>100.25654182</c:v>
                </c:pt>
                <c:pt idx="9">
                  <c:v>100.46177527</c:v>
                </c:pt>
                <c:pt idx="10">
                  <c:v>100.564392</c:v>
                </c:pt>
                <c:pt idx="11">
                  <c:v>100.87224218</c:v>
                </c:pt>
                <c:pt idx="12">
                  <c:v>101.07747563</c:v>
                </c:pt>
                <c:pt idx="13">
                  <c:v>101.07747563</c:v>
                </c:pt>
                <c:pt idx="14">
                  <c:v>101.28270908</c:v>
                </c:pt>
                <c:pt idx="15">
                  <c:v>101.59055926000001</c:v>
                </c:pt>
                <c:pt idx="16">
                  <c:v>101.79579271</c:v>
                </c:pt>
                <c:pt idx="17">
                  <c:v>102.10364289</c:v>
                </c:pt>
                <c:pt idx="18">
                  <c:v>102.20625962</c:v>
                </c:pt>
                <c:pt idx="19">
                  <c:v>102.10364289</c:v>
                </c:pt>
                <c:pt idx="20">
                  <c:v>101.79579271</c:v>
                </c:pt>
                <c:pt idx="21">
                  <c:v>101.38532581</c:v>
                </c:pt>
                <c:pt idx="22">
                  <c:v>100.9748589</c:v>
                </c:pt>
                <c:pt idx="23">
                  <c:v>100.35915854</c:v>
                </c:pt>
                <c:pt idx="24">
                  <c:v>99.846074909999999</c:v>
                </c:pt>
                <c:pt idx="25">
                  <c:v>99.538224729999996</c:v>
                </c:pt>
                <c:pt idx="26">
                  <c:v>99.230374549999993</c:v>
                </c:pt>
                <c:pt idx="27">
                  <c:v>98.717290919999996</c:v>
                </c:pt>
                <c:pt idx="28">
                  <c:v>97.998973829999997</c:v>
                </c:pt>
                <c:pt idx="29">
                  <c:v>97.793740380000003</c:v>
                </c:pt>
                <c:pt idx="30">
                  <c:v>97.998973829999997</c:v>
                </c:pt>
                <c:pt idx="31">
                  <c:v>98.204207289999999</c:v>
                </c:pt>
                <c:pt idx="32">
                  <c:v>98.409440739999994</c:v>
                </c:pt>
                <c:pt idx="33">
                  <c:v>98.717290919999996</c:v>
                </c:pt>
                <c:pt idx="34">
                  <c:v>98.922524370000005</c:v>
                </c:pt>
                <c:pt idx="35">
                  <c:v>99.230374549999993</c:v>
                </c:pt>
                <c:pt idx="36">
                  <c:v>99.640841460000004</c:v>
                </c:pt>
                <c:pt idx="37">
                  <c:v>100.15392509</c:v>
                </c:pt>
                <c:pt idx="38">
                  <c:v>100.66700872</c:v>
                </c:pt>
                <c:pt idx="39">
                  <c:v>100.9748589</c:v>
                </c:pt>
                <c:pt idx="40">
                  <c:v>101.38532581</c:v>
                </c:pt>
                <c:pt idx="41">
                  <c:v>101.79579271</c:v>
                </c:pt>
                <c:pt idx="42">
                  <c:v>102.30887635000001</c:v>
                </c:pt>
                <c:pt idx="43">
                  <c:v>103.02719343</c:v>
                </c:pt>
                <c:pt idx="44">
                  <c:v>103.64289379</c:v>
                </c:pt>
                <c:pt idx="45">
                  <c:v>104.4638276</c:v>
                </c:pt>
                <c:pt idx="46">
                  <c:v>105.18214469</c:v>
                </c:pt>
                <c:pt idx="47">
                  <c:v>105.90046178</c:v>
                </c:pt>
                <c:pt idx="48">
                  <c:v>106.20831195</c:v>
                </c:pt>
                <c:pt idx="49">
                  <c:v>106.41354541</c:v>
                </c:pt>
                <c:pt idx="50">
                  <c:v>106.72139559</c:v>
                </c:pt>
                <c:pt idx="51">
                  <c:v>107.02924577</c:v>
                </c:pt>
                <c:pt idx="52">
                  <c:v>107.13186249</c:v>
                </c:pt>
                <c:pt idx="53">
                  <c:v>107.02924577</c:v>
                </c:pt>
                <c:pt idx="54">
                  <c:v>106.61877886000001</c:v>
                </c:pt>
                <c:pt idx="55">
                  <c:v>106.31092868</c:v>
                </c:pt>
                <c:pt idx="56">
                  <c:v>106.0030785</c:v>
                </c:pt>
                <c:pt idx="57">
                  <c:v>105.79784505000001</c:v>
                </c:pt>
                <c:pt idx="58">
                  <c:v>105.69522832</c:v>
                </c:pt>
                <c:pt idx="59">
                  <c:v>105.90046178</c:v>
                </c:pt>
                <c:pt idx="60">
                  <c:v>105.90046178</c:v>
                </c:pt>
                <c:pt idx="61">
                  <c:v>105.69522832</c:v>
                </c:pt>
                <c:pt idx="62">
                  <c:v>105.5926116</c:v>
                </c:pt>
                <c:pt idx="63">
                  <c:v>105.28476142</c:v>
                </c:pt>
                <c:pt idx="64">
                  <c:v>104.77167778</c:v>
                </c:pt>
                <c:pt idx="65">
                  <c:v>104.0533607</c:v>
                </c:pt>
                <c:pt idx="66">
                  <c:v>103.64289379</c:v>
                </c:pt>
                <c:pt idx="67">
                  <c:v>103.54027707</c:v>
                </c:pt>
                <c:pt idx="68">
                  <c:v>103.43766033999999</c:v>
                </c:pt>
                <c:pt idx="69">
                  <c:v>103.23242689</c:v>
                </c:pt>
                <c:pt idx="70">
                  <c:v>103.02719343</c:v>
                </c:pt>
                <c:pt idx="71">
                  <c:v>102.82195998</c:v>
                </c:pt>
                <c:pt idx="72">
                  <c:v>102.71934324999999</c:v>
                </c:pt>
                <c:pt idx="73">
                  <c:v>102.20625962</c:v>
                </c:pt>
                <c:pt idx="74">
                  <c:v>101.59055926000001</c:v>
                </c:pt>
                <c:pt idx="75">
                  <c:v>101.48794253</c:v>
                </c:pt>
                <c:pt idx="76">
                  <c:v>102.10364289</c:v>
                </c:pt>
                <c:pt idx="77">
                  <c:v>103.12981016000001</c:v>
                </c:pt>
                <c:pt idx="78">
                  <c:v>104.0533607</c:v>
                </c:pt>
                <c:pt idx="79">
                  <c:v>104.25859414999999</c:v>
                </c:pt>
                <c:pt idx="80">
                  <c:v>104.25859414999999</c:v>
                </c:pt>
                <c:pt idx="81">
                  <c:v>104.15597742</c:v>
                </c:pt>
                <c:pt idx="82">
                  <c:v>104.0533607</c:v>
                </c:pt>
                <c:pt idx="83">
                  <c:v>103.95074397</c:v>
                </c:pt>
                <c:pt idx="84">
                  <c:v>103.84812724</c:v>
                </c:pt>
                <c:pt idx="85">
                  <c:v>103.84812724</c:v>
                </c:pt>
                <c:pt idx="86">
                  <c:v>104.0533607</c:v>
                </c:pt>
                <c:pt idx="87">
                  <c:v>104.36121088</c:v>
                </c:pt>
                <c:pt idx="88">
                  <c:v>104.4638276</c:v>
                </c:pt>
                <c:pt idx="89">
                  <c:v>104.36121088</c:v>
                </c:pt>
                <c:pt idx="90">
                  <c:v>104.25859414999999</c:v>
                </c:pt>
                <c:pt idx="91">
                  <c:v>104.36121088</c:v>
                </c:pt>
                <c:pt idx="92">
                  <c:v>104.77167778</c:v>
                </c:pt>
                <c:pt idx="93">
                  <c:v>105.18214469</c:v>
                </c:pt>
                <c:pt idx="94">
                  <c:v>105.5926116</c:v>
                </c:pt>
                <c:pt idx="95">
                  <c:v>105.90046178</c:v>
                </c:pt>
                <c:pt idx="96">
                  <c:v>106.31092868</c:v>
                </c:pt>
                <c:pt idx="97">
                  <c:v>107.02924577</c:v>
                </c:pt>
                <c:pt idx="98">
                  <c:v>107.64494612999999</c:v>
                </c:pt>
                <c:pt idx="99">
                  <c:v>107.85017958</c:v>
                </c:pt>
                <c:pt idx="100">
                  <c:v>107.85017958</c:v>
                </c:pt>
                <c:pt idx="101">
                  <c:v>107.95279631</c:v>
                </c:pt>
                <c:pt idx="102">
                  <c:v>108.05541303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7D8-495A-8E9E-D82B60828BA9}"/>
            </c:ext>
          </c:extLst>
        </c:ser>
        <c:ser>
          <c:idx val="1"/>
          <c:order val="1"/>
          <c:tx>
            <c:v>Rakentaminen</c:v>
          </c:tx>
          <c:spPr>
            <a:ln w="28575">
              <a:solidFill>
                <a:srgbClr val="B7480B"/>
              </a:solidFill>
              <a:prstDash val="solid"/>
            </a:ln>
          </c:spPr>
          <c:marker>
            <c:symbol val="none"/>
          </c:marker>
          <c:xVal>
            <c:numRef>
              <c:f>'Chart Data'!$C$2:$C$104</c:f>
              <c:numCache>
                <c:formatCode>General</c:formatCode>
                <c:ptCount val="103"/>
                <c:pt idx="0">
                  <c:v>2018</c:v>
                </c:pt>
                <c:pt idx="1">
                  <c:v>2018.08333333</c:v>
                </c:pt>
                <c:pt idx="2">
                  <c:v>2018.16666667</c:v>
                </c:pt>
                <c:pt idx="3">
                  <c:v>2018.25</c:v>
                </c:pt>
                <c:pt idx="4">
                  <c:v>2018.33333333</c:v>
                </c:pt>
                <c:pt idx="5">
                  <c:v>2018.41666667</c:v>
                </c:pt>
                <c:pt idx="6">
                  <c:v>2018.5</c:v>
                </c:pt>
                <c:pt idx="7">
                  <c:v>2018.58333333</c:v>
                </c:pt>
                <c:pt idx="8">
                  <c:v>2018.66666667</c:v>
                </c:pt>
                <c:pt idx="9">
                  <c:v>2018.75</c:v>
                </c:pt>
                <c:pt idx="10">
                  <c:v>2018.83333333</c:v>
                </c:pt>
                <c:pt idx="11">
                  <c:v>2018.91666667</c:v>
                </c:pt>
                <c:pt idx="12">
                  <c:v>2019</c:v>
                </c:pt>
                <c:pt idx="13">
                  <c:v>2019.08333333</c:v>
                </c:pt>
                <c:pt idx="14">
                  <c:v>2019.16666667</c:v>
                </c:pt>
                <c:pt idx="15">
                  <c:v>2019.25</c:v>
                </c:pt>
                <c:pt idx="16">
                  <c:v>2019.33333333</c:v>
                </c:pt>
                <c:pt idx="17">
                  <c:v>2019.41666667</c:v>
                </c:pt>
                <c:pt idx="18">
                  <c:v>2019.5</c:v>
                </c:pt>
                <c:pt idx="19">
                  <c:v>2019.58333333</c:v>
                </c:pt>
                <c:pt idx="20">
                  <c:v>2019.66666667</c:v>
                </c:pt>
                <c:pt idx="21">
                  <c:v>2019.75</c:v>
                </c:pt>
                <c:pt idx="22">
                  <c:v>2019.83333333</c:v>
                </c:pt>
                <c:pt idx="23">
                  <c:v>2019.91666667</c:v>
                </c:pt>
                <c:pt idx="24">
                  <c:v>2020</c:v>
                </c:pt>
                <c:pt idx="25">
                  <c:v>2020.08333333</c:v>
                </c:pt>
                <c:pt idx="26">
                  <c:v>2020.16666667</c:v>
                </c:pt>
                <c:pt idx="27">
                  <c:v>2020.25</c:v>
                </c:pt>
                <c:pt idx="28">
                  <c:v>2020.33333333</c:v>
                </c:pt>
                <c:pt idx="29">
                  <c:v>2020.41666667</c:v>
                </c:pt>
                <c:pt idx="30">
                  <c:v>2020.5</c:v>
                </c:pt>
                <c:pt idx="31">
                  <c:v>2020.58333333</c:v>
                </c:pt>
                <c:pt idx="32">
                  <c:v>2020.66666667</c:v>
                </c:pt>
                <c:pt idx="33">
                  <c:v>2020.75</c:v>
                </c:pt>
                <c:pt idx="34">
                  <c:v>2020.83333333</c:v>
                </c:pt>
                <c:pt idx="35">
                  <c:v>2020.91666667</c:v>
                </c:pt>
                <c:pt idx="36">
                  <c:v>2021</c:v>
                </c:pt>
                <c:pt idx="37">
                  <c:v>2021.08333333</c:v>
                </c:pt>
                <c:pt idx="38">
                  <c:v>2021.16666667</c:v>
                </c:pt>
                <c:pt idx="39">
                  <c:v>2021.25</c:v>
                </c:pt>
                <c:pt idx="40">
                  <c:v>2021.33333333</c:v>
                </c:pt>
                <c:pt idx="41">
                  <c:v>2021.41666667</c:v>
                </c:pt>
                <c:pt idx="42">
                  <c:v>2021.5</c:v>
                </c:pt>
                <c:pt idx="43">
                  <c:v>2021.58333333</c:v>
                </c:pt>
                <c:pt idx="44">
                  <c:v>2021.66666667</c:v>
                </c:pt>
                <c:pt idx="45">
                  <c:v>2021.75</c:v>
                </c:pt>
                <c:pt idx="46">
                  <c:v>2021.83333333</c:v>
                </c:pt>
                <c:pt idx="47">
                  <c:v>2021.91666667</c:v>
                </c:pt>
                <c:pt idx="48">
                  <c:v>2022</c:v>
                </c:pt>
                <c:pt idx="49">
                  <c:v>2022.08333333</c:v>
                </c:pt>
                <c:pt idx="50">
                  <c:v>2022.16666667</c:v>
                </c:pt>
                <c:pt idx="51">
                  <c:v>2022.25</c:v>
                </c:pt>
                <c:pt idx="52">
                  <c:v>2022.33333333</c:v>
                </c:pt>
                <c:pt idx="53">
                  <c:v>2022.41666667</c:v>
                </c:pt>
                <c:pt idx="54">
                  <c:v>2022.5</c:v>
                </c:pt>
                <c:pt idx="55">
                  <c:v>2022.58333333</c:v>
                </c:pt>
                <c:pt idx="56">
                  <c:v>2022.66666667</c:v>
                </c:pt>
                <c:pt idx="57">
                  <c:v>2022.75</c:v>
                </c:pt>
                <c:pt idx="58">
                  <c:v>2022.83333333</c:v>
                </c:pt>
                <c:pt idx="59">
                  <c:v>2022.91666667</c:v>
                </c:pt>
                <c:pt idx="60">
                  <c:v>2023</c:v>
                </c:pt>
                <c:pt idx="61">
                  <c:v>2023.08333333</c:v>
                </c:pt>
                <c:pt idx="62">
                  <c:v>2023.16666667</c:v>
                </c:pt>
                <c:pt idx="63">
                  <c:v>2023.25</c:v>
                </c:pt>
                <c:pt idx="64">
                  <c:v>2023.33333333</c:v>
                </c:pt>
                <c:pt idx="65">
                  <c:v>2023.41666667</c:v>
                </c:pt>
                <c:pt idx="66">
                  <c:v>2023.5</c:v>
                </c:pt>
                <c:pt idx="67">
                  <c:v>2023.58333333</c:v>
                </c:pt>
                <c:pt idx="68">
                  <c:v>2023.66666667</c:v>
                </c:pt>
                <c:pt idx="69">
                  <c:v>2023.75</c:v>
                </c:pt>
                <c:pt idx="70">
                  <c:v>2023.83333333</c:v>
                </c:pt>
                <c:pt idx="71">
                  <c:v>2023.91666667</c:v>
                </c:pt>
                <c:pt idx="72">
                  <c:v>2024</c:v>
                </c:pt>
                <c:pt idx="73">
                  <c:v>2024.08333333</c:v>
                </c:pt>
                <c:pt idx="74">
                  <c:v>2024.16666667</c:v>
                </c:pt>
                <c:pt idx="75">
                  <c:v>2024.25</c:v>
                </c:pt>
                <c:pt idx="76">
                  <c:v>2024.33333333</c:v>
                </c:pt>
                <c:pt idx="77">
                  <c:v>2024.41666667</c:v>
                </c:pt>
                <c:pt idx="78">
                  <c:v>2024.5</c:v>
                </c:pt>
                <c:pt idx="79">
                  <c:v>2024.58333333</c:v>
                </c:pt>
                <c:pt idx="80">
                  <c:v>2024.66666667</c:v>
                </c:pt>
                <c:pt idx="81">
                  <c:v>2024.75</c:v>
                </c:pt>
                <c:pt idx="82">
                  <c:v>2024.83333333</c:v>
                </c:pt>
                <c:pt idx="83">
                  <c:v>2024.91666667</c:v>
                </c:pt>
                <c:pt idx="84">
                  <c:v>2025</c:v>
                </c:pt>
                <c:pt idx="85">
                  <c:v>2025.08333333</c:v>
                </c:pt>
                <c:pt idx="86">
                  <c:v>2025.16666667</c:v>
                </c:pt>
                <c:pt idx="87">
                  <c:v>2025.25</c:v>
                </c:pt>
                <c:pt idx="88">
                  <c:v>2025.33333333</c:v>
                </c:pt>
                <c:pt idx="89">
                  <c:v>2025.41666667</c:v>
                </c:pt>
                <c:pt idx="90">
                  <c:v>2025.5</c:v>
                </c:pt>
                <c:pt idx="91">
                  <c:v>2025.58333333</c:v>
                </c:pt>
                <c:pt idx="92">
                  <c:v>2025.66666667</c:v>
                </c:pt>
                <c:pt idx="93">
                  <c:v>2025.75</c:v>
                </c:pt>
                <c:pt idx="94">
                  <c:v>2025.83333333</c:v>
                </c:pt>
                <c:pt idx="95">
                  <c:v>2025.91666667</c:v>
                </c:pt>
                <c:pt idx="96">
                  <c:v>2026</c:v>
                </c:pt>
                <c:pt idx="97">
                  <c:v>2026.08333333</c:v>
                </c:pt>
                <c:pt idx="98">
                  <c:v>2026.16666667</c:v>
                </c:pt>
                <c:pt idx="99">
                  <c:v>2026.25</c:v>
                </c:pt>
                <c:pt idx="100">
                  <c:v>2026.33333333</c:v>
                </c:pt>
                <c:pt idx="101">
                  <c:v>2026.41666667</c:v>
                </c:pt>
                <c:pt idx="102">
                  <c:v>2026.5</c:v>
                </c:pt>
              </c:numCache>
            </c:numRef>
          </c:xVal>
          <c:yVal>
            <c:numRef>
              <c:f>'Chart Data'!$D$2:$D$104</c:f>
              <c:numCache>
                <c:formatCode>0</c:formatCode>
                <c:ptCount val="103"/>
                <c:pt idx="0">
                  <c:v>98.68592812</c:v>
                </c:pt>
                <c:pt idx="1">
                  <c:v>98.477069009999994</c:v>
                </c:pt>
                <c:pt idx="2">
                  <c:v>98.268209900000002</c:v>
                </c:pt>
                <c:pt idx="3">
                  <c:v>98.477069009999994</c:v>
                </c:pt>
                <c:pt idx="4">
                  <c:v>99.208075890000003</c:v>
                </c:pt>
                <c:pt idx="5">
                  <c:v>99.939082760000005</c:v>
                </c:pt>
                <c:pt idx="6">
                  <c:v>100.46123052999999</c:v>
                </c:pt>
                <c:pt idx="7">
                  <c:v>100.67008964</c:v>
                </c:pt>
                <c:pt idx="8">
                  <c:v>100.87894874</c:v>
                </c:pt>
                <c:pt idx="9">
                  <c:v>101.29666696</c:v>
                </c:pt>
                <c:pt idx="10">
                  <c:v>101.71438517</c:v>
                </c:pt>
                <c:pt idx="11">
                  <c:v>101.92324428000001</c:v>
                </c:pt>
                <c:pt idx="12">
                  <c:v>101.60995561999999</c:v>
                </c:pt>
                <c:pt idx="13">
                  <c:v>101.40109651</c:v>
                </c:pt>
                <c:pt idx="14">
                  <c:v>101.50552605999999</c:v>
                </c:pt>
                <c:pt idx="15">
                  <c:v>101.40109651</c:v>
                </c:pt>
                <c:pt idx="16">
                  <c:v>101.1922374</c:v>
                </c:pt>
                <c:pt idx="17">
                  <c:v>101.08780785</c:v>
                </c:pt>
                <c:pt idx="18">
                  <c:v>101.1922374</c:v>
                </c:pt>
                <c:pt idx="19">
                  <c:v>101.40109651</c:v>
                </c:pt>
                <c:pt idx="20">
                  <c:v>101.60995561999999</c:v>
                </c:pt>
                <c:pt idx="21">
                  <c:v>101.92324428000001</c:v>
                </c:pt>
                <c:pt idx="22">
                  <c:v>102.13210339</c:v>
                </c:pt>
                <c:pt idx="23">
                  <c:v>102.34096249</c:v>
                </c:pt>
                <c:pt idx="24">
                  <c:v>102.65425114999999</c:v>
                </c:pt>
                <c:pt idx="25">
                  <c:v>102.75868070999999</c:v>
                </c:pt>
                <c:pt idx="26">
                  <c:v>102.44539205</c:v>
                </c:pt>
                <c:pt idx="27">
                  <c:v>101.71438517</c:v>
                </c:pt>
                <c:pt idx="28">
                  <c:v>100.9833783</c:v>
                </c:pt>
                <c:pt idx="29">
                  <c:v>100.56566008</c:v>
                </c:pt>
                <c:pt idx="30">
                  <c:v>100.35680096999999</c:v>
                </c:pt>
                <c:pt idx="31">
                  <c:v>100.25237142</c:v>
                </c:pt>
                <c:pt idx="32">
                  <c:v>100.04351231</c:v>
                </c:pt>
                <c:pt idx="33">
                  <c:v>100.04351231</c:v>
                </c:pt>
                <c:pt idx="34">
                  <c:v>100.04351231</c:v>
                </c:pt>
                <c:pt idx="35">
                  <c:v>100.04351231</c:v>
                </c:pt>
                <c:pt idx="36">
                  <c:v>100.25237142</c:v>
                </c:pt>
                <c:pt idx="37">
                  <c:v>100.77451919000001</c:v>
                </c:pt>
                <c:pt idx="38">
                  <c:v>101.50552605999999</c:v>
                </c:pt>
                <c:pt idx="39">
                  <c:v>102.5498216</c:v>
                </c:pt>
                <c:pt idx="40">
                  <c:v>103.48968757999999</c:v>
                </c:pt>
                <c:pt idx="41">
                  <c:v>104.01183535</c:v>
                </c:pt>
                <c:pt idx="42">
                  <c:v>104.42955356</c:v>
                </c:pt>
                <c:pt idx="43">
                  <c:v>104.95170133000001</c:v>
                </c:pt>
                <c:pt idx="44">
                  <c:v>105.78713775999999</c:v>
                </c:pt>
                <c:pt idx="45">
                  <c:v>106.51814462999999</c:v>
                </c:pt>
                <c:pt idx="46">
                  <c:v>107.0402924</c:v>
                </c:pt>
                <c:pt idx="47">
                  <c:v>107.45801062</c:v>
                </c:pt>
                <c:pt idx="48">
                  <c:v>107.77129927999999</c:v>
                </c:pt>
                <c:pt idx="49">
                  <c:v>108.08458794000001</c:v>
                </c:pt>
                <c:pt idx="50">
                  <c:v>108.18901749</c:v>
                </c:pt>
                <c:pt idx="51">
                  <c:v>107.98015838000001</c:v>
                </c:pt>
                <c:pt idx="52">
                  <c:v>107.45801062</c:v>
                </c:pt>
                <c:pt idx="53">
                  <c:v>106.72700374</c:v>
                </c:pt>
                <c:pt idx="54">
                  <c:v>106.10042642000001</c:v>
                </c:pt>
                <c:pt idx="55">
                  <c:v>105.57827865</c:v>
                </c:pt>
                <c:pt idx="56">
                  <c:v>105.05613089000001</c:v>
                </c:pt>
                <c:pt idx="57">
                  <c:v>104.53398312</c:v>
                </c:pt>
                <c:pt idx="58">
                  <c:v>104.01183535</c:v>
                </c:pt>
                <c:pt idx="59">
                  <c:v>103.69854669</c:v>
                </c:pt>
                <c:pt idx="60">
                  <c:v>103.07196937000001</c:v>
                </c:pt>
                <c:pt idx="61">
                  <c:v>102.13210339</c:v>
                </c:pt>
                <c:pt idx="62">
                  <c:v>100.9833783</c:v>
                </c:pt>
                <c:pt idx="63">
                  <c:v>99.834653209999999</c:v>
                </c:pt>
                <c:pt idx="64">
                  <c:v>98.999216779999998</c:v>
                </c:pt>
                <c:pt idx="65">
                  <c:v>98.268209900000002</c:v>
                </c:pt>
                <c:pt idx="66">
                  <c:v>97.432773470000001</c:v>
                </c:pt>
                <c:pt idx="67">
                  <c:v>96.597337049999993</c:v>
                </c:pt>
                <c:pt idx="68">
                  <c:v>95.970759729999997</c:v>
                </c:pt>
                <c:pt idx="69">
                  <c:v>95.448611959999994</c:v>
                </c:pt>
                <c:pt idx="70">
                  <c:v>94.822034639999998</c:v>
                </c:pt>
                <c:pt idx="71">
                  <c:v>94.299886869999995</c:v>
                </c:pt>
                <c:pt idx="72">
                  <c:v>93.986598209999997</c:v>
                </c:pt>
                <c:pt idx="73">
                  <c:v>93.986598209999997</c:v>
                </c:pt>
                <c:pt idx="74">
                  <c:v>94.195457309999995</c:v>
                </c:pt>
                <c:pt idx="75">
                  <c:v>94.717605079999998</c:v>
                </c:pt>
                <c:pt idx="76">
                  <c:v>95.344182399999994</c:v>
                </c:pt>
                <c:pt idx="77">
                  <c:v>96.075189280000004</c:v>
                </c:pt>
                <c:pt idx="78">
                  <c:v>96.910625710000005</c:v>
                </c:pt>
                <c:pt idx="79">
                  <c:v>97.328343919999995</c:v>
                </c:pt>
                <c:pt idx="80">
                  <c:v>97.328343919999995</c:v>
                </c:pt>
                <c:pt idx="81">
                  <c:v>97.432773470000001</c:v>
                </c:pt>
                <c:pt idx="82">
                  <c:v>97.850491689999998</c:v>
                </c:pt>
                <c:pt idx="83">
                  <c:v>98.68592812</c:v>
                </c:pt>
                <c:pt idx="84">
                  <c:v>99.416934990000001</c:v>
                </c:pt>
                <c:pt idx="85">
                  <c:v>99.939082760000005</c:v>
                </c:pt>
                <c:pt idx="86">
                  <c:v>100.35680096999999</c:v>
                </c:pt>
                <c:pt idx="87">
                  <c:v>100.56566008</c:v>
                </c:pt>
                <c:pt idx="88">
                  <c:v>100.67008964</c:v>
                </c:pt>
                <c:pt idx="89">
                  <c:v>100.87894874</c:v>
                </c:pt>
                <c:pt idx="90">
                  <c:v>101.40109651</c:v>
                </c:pt>
                <c:pt idx="91">
                  <c:v>102.13210339</c:v>
                </c:pt>
                <c:pt idx="92">
                  <c:v>103.07196937000001</c:v>
                </c:pt>
                <c:pt idx="93">
                  <c:v>103.90740580000001</c:v>
                </c:pt>
                <c:pt idx="94">
                  <c:v>104.63841266999999</c:v>
                </c:pt>
                <c:pt idx="95">
                  <c:v>105.36941955</c:v>
                </c:pt>
                <c:pt idx="96">
                  <c:v>106.10042642000001</c:v>
                </c:pt>
                <c:pt idx="97">
                  <c:v>107.14472196</c:v>
                </c:pt>
                <c:pt idx="98">
                  <c:v>108.60673571</c:v>
                </c:pt>
                <c:pt idx="99">
                  <c:v>110.17317901</c:v>
                </c:pt>
                <c:pt idx="100">
                  <c:v>111.53076321</c:v>
                </c:pt>
                <c:pt idx="101">
                  <c:v>112.57505874</c:v>
                </c:pt>
                <c:pt idx="102">
                  <c:v>113.41049517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7D8-495A-8E9E-D82B60828BA9}"/>
            </c:ext>
          </c:extLst>
        </c:ser>
        <c:ser>
          <c:idx val="2"/>
          <c:order val="2"/>
          <c:tx>
            <c:v>Palvelut</c:v>
          </c:tx>
          <c:spPr>
            <a:ln w="28575">
              <a:solidFill>
                <a:srgbClr val="7EB26B"/>
              </a:solidFill>
              <a:prstDash val="solid"/>
            </a:ln>
          </c:spPr>
          <c:marker>
            <c:symbol val="none"/>
          </c:marker>
          <c:xVal>
            <c:numRef>
              <c:f>'Chart Data'!$E$2:$E$104</c:f>
              <c:numCache>
                <c:formatCode>General</c:formatCode>
                <c:ptCount val="103"/>
                <c:pt idx="0">
                  <c:v>2018</c:v>
                </c:pt>
                <c:pt idx="1">
                  <c:v>2018.08333333</c:v>
                </c:pt>
                <c:pt idx="2">
                  <c:v>2018.16666667</c:v>
                </c:pt>
                <c:pt idx="3">
                  <c:v>2018.25</c:v>
                </c:pt>
                <c:pt idx="4">
                  <c:v>2018.33333333</c:v>
                </c:pt>
                <c:pt idx="5">
                  <c:v>2018.41666667</c:v>
                </c:pt>
                <c:pt idx="6">
                  <c:v>2018.5</c:v>
                </c:pt>
                <c:pt idx="7">
                  <c:v>2018.58333333</c:v>
                </c:pt>
                <c:pt idx="8">
                  <c:v>2018.66666667</c:v>
                </c:pt>
                <c:pt idx="9">
                  <c:v>2018.75</c:v>
                </c:pt>
                <c:pt idx="10">
                  <c:v>2018.83333333</c:v>
                </c:pt>
                <c:pt idx="11">
                  <c:v>2018.91666667</c:v>
                </c:pt>
                <c:pt idx="12">
                  <c:v>2019</c:v>
                </c:pt>
                <c:pt idx="13">
                  <c:v>2019.08333333</c:v>
                </c:pt>
                <c:pt idx="14">
                  <c:v>2019.16666667</c:v>
                </c:pt>
                <c:pt idx="15">
                  <c:v>2019.25</c:v>
                </c:pt>
                <c:pt idx="16">
                  <c:v>2019.33333333</c:v>
                </c:pt>
                <c:pt idx="17">
                  <c:v>2019.41666667</c:v>
                </c:pt>
                <c:pt idx="18">
                  <c:v>2019.5</c:v>
                </c:pt>
                <c:pt idx="19">
                  <c:v>2019.58333333</c:v>
                </c:pt>
                <c:pt idx="20">
                  <c:v>2019.66666667</c:v>
                </c:pt>
                <c:pt idx="21">
                  <c:v>2019.75</c:v>
                </c:pt>
                <c:pt idx="22">
                  <c:v>2019.83333333</c:v>
                </c:pt>
                <c:pt idx="23">
                  <c:v>2019.91666667</c:v>
                </c:pt>
                <c:pt idx="24">
                  <c:v>2020</c:v>
                </c:pt>
                <c:pt idx="25">
                  <c:v>2020.08333333</c:v>
                </c:pt>
                <c:pt idx="26">
                  <c:v>2020.16666667</c:v>
                </c:pt>
                <c:pt idx="27">
                  <c:v>2020.25</c:v>
                </c:pt>
                <c:pt idx="28">
                  <c:v>2020.33333333</c:v>
                </c:pt>
                <c:pt idx="29">
                  <c:v>2020.41666667</c:v>
                </c:pt>
                <c:pt idx="30">
                  <c:v>2020.5</c:v>
                </c:pt>
                <c:pt idx="31">
                  <c:v>2020.58333333</c:v>
                </c:pt>
                <c:pt idx="32">
                  <c:v>2020.66666667</c:v>
                </c:pt>
                <c:pt idx="33">
                  <c:v>2020.75</c:v>
                </c:pt>
                <c:pt idx="34">
                  <c:v>2020.83333333</c:v>
                </c:pt>
                <c:pt idx="35">
                  <c:v>2020.91666667</c:v>
                </c:pt>
                <c:pt idx="36">
                  <c:v>2021</c:v>
                </c:pt>
                <c:pt idx="37">
                  <c:v>2021.08333333</c:v>
                </c:pt>
                <c:pt idx="38">
                  <c:v>2021.16666667</c:v>
                </c:pt>
                <c:pt idx="39">
                  <c:v>2021.25</c:v>
                </c:pt>
                <c:pt idx="40">
                  <c:v>2021.33333333</c:v>
                </c:pt>
                <c:pt idx="41">
                  <c:v>2021.41666667</c:v>
                </c:pt>
                <c:pt idx="42">
                  <c:v>2021.5</c:v>
                </c:pt>
                <c:pt idx="43">
                  <c:v>2021.58333333</c:v>
                </c:pt>
                <c:pt idx="44">
                  <c:v>2021.66666667</c:v>
                </c:pt>
                <c:pt idx="45">
                  <c:v>2021.75</c:v>
                </c:pt>
                <c:pt idx="46">
                  <c:v>2021.83333333</c:v>
                </c:pt>
                <c:pt idx="47">
                  <c:v>2021.91666667</c:v>
                </c:pt>
                <c:pt idx="48">
                  <c:v>2022</c:v>
                </c:pt>
                <c:pt idx="49">
                  <c:v>2022.08333333</c:v>
                </c:pt>
                <c:pt idx="50">
                  <c:v>2022.16666667</c:v>
                </c:pt>
                <c:pt idx="51">
                  <c:v>2022.25</c:v>
                </c:pt>
                <c:pt idx="52">
                  <c:v>2022.33333333</c:v>
                </c:pt>
                <c:pt idx="53">
                  <c:v>2022.41666667</c:v>
                </c:pt>
                <c:pt idx="54">
                  <c:v>2022.5</c:v>
                </c:pt>
                <c:pt idx="55">
                  <c:v>2022.58333333</c:v>
                </c:pt>
                <c:pt idx="56">
                  <c:v>2022.66666667</c:v>
                </c:pt>
                <c:pt idx="57">
                  <c:v>2022.75</c:v>
                </c:pt>
                <c:pt idx="58">
                  <c:v>2022.83333333</c:v>
                </c:pt>
                <c:pt idx="59">
                  <c:v>2022.91666667</c:v>
                </c:pt>
                <c:pt idx="60">
                  <c:v>2023</c:v>
                </c:pt>
                <c:pt idx="61">
                  <c:v>2023.08333333</c:v>
                </c:pt>
                <c:pt idx="62">
                  <c:v>2023.16666667</c:v>
                </c:pt>
                <c:pt idx="63">
                  <c:v>2023.25</c:v>
                </c:pt>
                <c:pt idx="64">
                  <c:v>2023.33333333</c:v>
                </c:pt>
                <c:pt idx="65">
                  <c:v>2023.41666667</c:v>
                </c:pt>
                <c:pt idx="66">
                  <c:v>2023.5</c:v>
                </c:pt>
                <c:pt idx="67">
                  <c:v>2023.58333333</c:v>
                </c:pt>
                <c:pt idx="68">
                  <c:v>2023.66666667</c:v>
                </c:pt>
                <c:pt idx="69">
                  <c:v>2023.75</c:v>
                </c:pt>
                <c:pt idx="70">
                  <c:v>2023.83333333</c:v>
                </c:pt>
                <c:pt idx="71">
                  <c:v>2023.91666667</c:v>
                </c:pt>
                <c:pt idx="72">
                  <c:v>2024</c:v>
                </c:pt>
                <c:pt idx="73">
                  <c:v>2024.08333333</c:v>
                </c:pt>
                <c:pt idx="74">
                  <c:v>2024.16666667</c:v>
                </c:pt>
                <c:pt idx="75">
                  <c:v>2024.25</c:v>
                </c:pt>
                <c:pt idx="76">
                  <c:v>2024.33333333</c:v>
                </c:pt>
                <c:pt idx="77">
                  <c:v>2024.41666667</c:v>
                </c:pt>
                <c:pt idx="78">
                  <c:v>2024.5</c:v>
                </c:pt>
                <c:pt idx="79">
                  <c:v>2024.58333333</c:v>
                </c:pt>
                <c:pt idx="80">
                  <c:v>2024.66666667</c:v>
                </c:pt>
                <c:pt idx="81">
                  <c:v>2024.75</c:v>
                </c:pt>
                <c:pt idx="82">
                  <c:v>2024.83333333</c:v>
                </c:pt>
                <c:pt idx="83">
                  <c:v>2024.91666667</c:v>
                </c:pt>
                <c:pt idx="84">
                  <c:v>2025</c:v>
                </c:pt>
                <c:pt idx="85">
                  <c:v>2025.08333333</c:v>
                </c:pt>
                <c:pt idx="86">
                  <c:v>2025.16666667</c:v>
                </c:pt>
                <c:pt idx="87">
                  <c:v>2025.25</c:v>
                </c:pt>
                <c:pt idx="88">
                  <c:v>2025.33333333</c:v>
                </c:pt>
                <c:pt idx="89">
                  <c:v>2025.41666667</c:v>
                </c:pt>
                <c:pt idx="90">
                  <c:v>2025.5</c:v>
                </c:pt>
                <c:pt idx="91">
                  <c:v>2025.58333333</c:v>
                </c:pt>
                <c:pt idx="92">
                  <c:v>2025.66666667</c:v>
                </c:pt>
                <c:pt idx="93">
                  <c:v>2025.75</c:v>
                </c:pt>
                <c:pt idx="94">
                  <c:v>2025.83333333</c:v>
                </c:pt>
                <c:pt idx="95">
                  <c:v>2025.91666667</c:v>
                </c:pt>
                <c:pt idx="96">
                  <c:v>2026</c:v>
                </c:pt>
                <c:pt idx="97">
                  <c:v>2026.08333333</c:v>
                </c:pt>
                <c:pt idx="98">
                  <c:v>2026.16666667</c:v>
                </c:pt>
                <c:pt idx="99">
                  <c:v>2026.25</c:v>
                </c:pt>
                <c:pt idx="100">
                  <c:v>2026.33333333</c:v>
                </c:pt>
                <c:pt idx="101">
                  <c:v>2026.41666667</c:v>
                </c:pt>
                <c:pt idx="102">
                  <c:v>2026.5</c:v>
                </c:pt>
              </c:numCache>
            </c:numRef>
          </c:xVal>
          <c:yVal>
            <c:numRef>
              <c:f>'Chart Data'!$F$2:$F$104</c:f>
              <c:numCache>
                <c:formatCode>0</c:formatCode>
                <c:ptCount val="103"/>
                <c:pt idx="0">
                  <c:v>98.631517090000003</c:v>
                </c:pt>
                <c:pt idx="1">
                  <c:v>98.833011499999998</c:v>
                </c:pt>
                <c:pt idx="2">
                  <c:v>99.034505920000001</c:v>
                </c:pt>
                <c:pt idx="3">
                  <c:v>99.336747540000005</c:v>
                </c:pt>
                <c:pt idx="4">
                  <c:v>99.739736379999997</c:v>
                </c:pt>
                <c:pt idx="5">
                  <c:v>99.9412308</c:v>
                </c:pt>
                <c:pt idx="6">
                  <c:v>99.9412308</c:v>
                </c:pt>
                <c:pt idx="7">
                  <c:v>100.041978</c:v>
                </c:pt>
                <c:pt idx="8">
                  <c:v>100.34421963</c:v>
                </c:pt>
                <c:pt idx="9">
                  <c:v>100.84795567</c:v>
                </c:pt>
                <c:pt idx="10">
                  <c:v>101.45243892000001</c:v>
                </c:pt>
                <c:pt idx="11">
                  <c:v>101.85542776</c:v>
                </c:pt>
                <c:pt idx="12">
                  <c:v>102.15766938</c:v>
                </c:pt>
                <c:pt idx="13">
                  <c:v>102.56065821999999</c:v>
                </c:pt>
                <c:pt idx="14">
                  <c:v>102.86289984</c:v>
                </c:pt>
                <c:pt idx="15">
                  <c:v>103.16514146999999</c:v>
                </c:pt>
                <c:pt idx="16">
                  <c:v>103.16514146999999</c:v>
                </c:pt>
                <c:pt idx="17">
                  <c:v>102.96364705000001</c:v>
                </c:pt>
                <c:pt idx="18">
                  <c:v>102.86289984</c:v>
                </c:pt>
                <c:pt idx="19">
                  <c:v>102.86289984</c:v>
                </c:pt>
                <c:pt idx="20">
                  <c:v>102.76215263</c:v>
                </c:pt>
                <c:pt idx="21">
                  <c:v>102.76215263</c:v>
                </c:pt>
                <c:pt idx="22">
                  <c:v>102.86289984</c:v>
                </c:pt>
                <c:pt idx="23">
                  <c:v>103.36663588</c:v>
                </c:pt>
                <c:pt idx="24">
                  <c:v>103.87037193</c:v>
                </c:pt>
                <c:pt idx="25">
                  <c:v>104.17261354999999</c:v>
                </c:pt>
                <c:pt idx="26">
                  <c:v>98.631517090000003</c:v>
                </c:pt>
                <c:pt idx="27">
                  <c:v>88.959785069999995</c:v>
                </c:pt>
                <c:pt idx="28">
                  <c:v>89.463521110000002</c:v>
                </c:pt>
                <c:pt idx="29">
                  <c:v>90.873982029999993</c:v>
                </c:pt>
                <c:pt idx="30">
                  <c:v>92.586684579999996</c:v>
                </c:pt>
                <c:pt idx="31">
                  <c:v>93.896398289999993</c:v>
                </c:pt>
                <c:pt idx="32">
                  <c:v>94.803123159999998</c:v>
                </c:pt>
                <c:pt idx="33">
                  <c:v>95.206112000000005</c:v>
                </c:pt>
                <c:pt idx="34">
                  <c:v>95.206112000000005</c:v>
                </c:pt>
                <c:pt idx="35">
                  <c:v>95.206112000000005</c:v>
                </c:pt>
                <c:pt idx="36">
                  <c:v>95.40760641</c:v>
                </c:pt>
                <c:pt idx="37">
                  <c:v>95.91134246</c:v>
                </c:pt>
                <c:pt idx="38">
                  <c:v>96.415078500000007</c:v>
                </c:pt>
                <c:pt idx="39">
                  <c:v>97.321803380000006</c:v>
                </c:pt>
                <c:pt idx="40">
                  <c:v>98.732264290000003</c:v>
                </c:pt>
                <c:pt idx="41">
                  <c:v>100.14272520999999</c:v>
                </c:pt>
                <c:pt idx="42">
                  <c:v>101.25094451</c:v>
                </c:pt>
                <c:pt idx="43">
                  <c:v>102.05692217000001</c:v>
                </c:pt>
                <c:pt idx="44">
                  <c:v>102.96364705000001</c:v>
                </c:pt>
                <c:pt idx="45">
                  <c:v>104.17261354999999</c:v>
                </c:pt>
                <c:pt idx="46">
                  <c:v>105.07933843000001</c:v>
                </c:pt>
                <c:pt idx="47">
                  <c:v>105.58307447</c:v>
                </c:pt>
                <c:pt idx="48">
                  <c:v>105.78456889</c:v>
                </c:pt>
                <c:pt idx="49">
                  <c:v>106.38905214</c:v>
                </c:pt>
                <c:pt idx="50">
                  <c:v>107.39652422</c:v>
                </c:pt>
                <c:pt idx="51">
                  <c:v>108.20250188999999</c:v>
                </c:pt>
                <c:pt idx="52">
                  <c:v>108.50474351</c:v>
                </c:pt>
                <c:pt idx="53">
                  <c:v>108.60549072000001</c:v>
                </c:pt>
                <c:pt idx="54">
                  <c:v>108.60549072000001</c:v>
                </c:pt>
                <c:pt idx="55">
                  <c:v>108.90773235</c:v>
                </c:pt>
                <c:pt idx="56">
                  <c:v>109.31072118</c:v>
                </c:pt>
                <c:pt idx="57">
                  <c:v>109.5122156</c:v>
                </c:pt>
                <c:pt idx="58">
                  <c:v>109.71371001999999</c:v>
                </c:pt>
                <c:pt idx="59">
                  <c:v>110.11669885000001</c:v>
                </c:pt>
                <c:pt idx="60">
                  <c:v>110.31819326999999</c:v>
                </c:pt>
                <c:pt idx="61">
                  <c:v>110.11669885000001</c:v>
                </c:pt>
                <c:pt idx="62">
                  <c:v>110.01595164</c:v>
                </c:pt>
                <c:pt idx="63">
                  <c:v>110.01595164</c:v>
                </c:pt>
                <c:pt idx="64">
                  <c:v>109.81445721999999</c:v>
                </c:pt>
                <c:pt idx="65">
                  <c:v>109.20997396999999</c:v>
                </c:pt>
                <c:pt idx="66">
                  <c:v>108.60549072000001</c:v>
                </c:pt>
                <c:pt idx="67">
                  <c:v>108.40399631</c:v>
                </c:pt>
                <c:pt idx="68">
                  <c:v>108.40399631</c:v>
                </c:pt>
                <c:pt idx="69">
                  <c:v>108.40399631</c:v>
                </c:pt>
                <c:pt idx="70">
                  <c:v>108.40399631</c:v>
                </c:pt>
                <c:pt idx="71">
                  <c:v>108.60549072000001</c:v>
                </c:pt>
                <c:pt idx="72">
                  <c:v>108.80698513999999</c:v>
                </c:pt>
                <c:pt idx="73">
                  <c:v>109.10922677000001</c:v>
                </c:pt>
                <c:pt idx="74">
                  <c:v>109.31072118</c:v>
                </c:pt>
                <c:pt idx="75">
                  <c:v>109.5122156</c:v>
                </c:pt>
                <c:pt idx="76">
                  <c:v>109.71371001999999</c:v>
                </c:pt>
                <c:pt idx="77">
                  <c:v>110.11669885000001</c:v>
                </c:pt>
                <c:pt idx="78">
                  <c:v>110.41894048</c:v>
                </c:pt>
                <c:pt idx="79">
                  <c:v>110.41894048</c:v>
                </c:pt>
                <c:pt idx="80">
                  <c:v>110.01595164</c:v>
                </c:pt>
                <c:pt idx="81">
                  <c:v>109.91520443</c:v>
                </c:pt>
                <c:pt idx="82">
                  <c:v>110.21744606</c:v>
                </c:pt>
                <c:pt idx="83">
                  <c:v>110.62043489</c:v>
                </c:pt>
                <c:pt idx="84">
                  <c:v>110.92267652</c:v>
                </c:pt>
                <c:pt idx="85">
                  <c:v>111.02342373</c:v>
                </c:pt>
                <c:pt idx="86">
                  <c:v>111.02342373</c:v>
                </c:pt>
                <c:pt idx="87">
                  <c:v>111.02342373</c:v>
                </c:pt>
                <c:pt idx="88">
                  <c:v>111.22491814</c:v>
                </c:pt>
                <c:pt idx="89">
                  <c:v>111.62790698000001</c:v>
                </c:pt>
                <c:pt idx="90">
                  <c:v>111.82940139</c:v>
                </c:pt>
                <c:pt idx="91">
                  <c:v>112.03089581</c:v>
                </c:pt>
                <c:pt idx="92">
                  <c:v>112.43388464</c:v>
                </c:pt>
                <c:pt idx="93">
                  <c:v>112.73612627</c:v>
                </c:pt>
                <c:pt idx="94">
                  <c:v>112.93762069</c:v>
                </c:pt>
                <c:pt idx="95">
                  <c:v>113.34060952</c:v>
                </c:pt>
                <c:pt idx="96">
                  <c:v>113.74359835</c:v>
                </c:pt>
                <c:pt idx="97">
                  <c:v>114.04583998</c:v>
                </c:pt>
                <c:pt idx="98">
                  <c:v>114.2473344</c:v>
                </c:pt>
                <c:pt idx="99">
                  <c:v>114.44882880999999</c:v>
                </c:pt>
                <c:pt idx="100">
                  <c:v>114.34808160999999</c:v>
                </c:pt>
                <c:pt idx="101">
                  <c:v>114.14658719000001</c:v>
                </c:pt>
                <c:pt idx="102">
                  <c:v>114.2473344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7D8-495A-8E9E-D82B60828BA9}"/>
            </c:ext>
          </c:extLst>
        </c:ser>
        <c:ser>
          <c:idx val="3"/>
          <c:order val="3"/>
          <c:tx>
            <c:v>Kauppa</c:v>
          </c:tx>
          <c:spPr>
            <a:ln w="28575">
              <a:solidFill>
                <a:srgbClr val="66463E"/>
              </a:solidFill>
              <a:prstDash val="solid"/>
            </a:ln>
          </c:spPr>
          <c:marker>
            <c:symbol val="none"/>
          </c:marker>
          <c:xVal>
            <c:numRef>
              <c:f>'Chart Data'!$G$2:$G$104</c:f>
              <c:numCache>
                <c:formatCode>General</c:formatCode>
                <c:ptCount val="103"/>
                <c:pt idx="0">
                  <c:v>2018</c:v>
                </c:pt>
                <c:pt idx="1">
                  <c:v>2018.08333333</c:v>
                </c:pt>
                <c:pt idx="2">
                  <c:v>2018.16666667</c:v>
                </c:pt>
                <c:pt idx="3">
                  <c:v>2018.25</c:v>
                </c:pt>
                <c:pt idx="4">
                  <c:v>2018.33333333</c:v>
                </c:pt>
                <c:pt idx="5">
                  <c:v>2018.41666667</c:v>
                </c:pt>
                <c:pt idx="6">
                  <c:v>2018.5</c:v>
                </c:pt>
                <c:pt idx="7">
                  <c:v>2018.58333333</c:v>
                </c:pt>
                <c:pt idx="8">
                  <c:v>2018.66666667</c:v>
                </c:pt>
                <c:pt idx="9">
                  <c:v>2018.75</c:v>
                </c:pt>
                <c:pt idx="10">
                  <c:v>2018.83333333</c:v>
                </c:pt>
                <c:pt idx="11">
                  <c:v>2018.91666667</c:v>
                </c:pt>
                <c:pt idx="12">
                  <c:v>2019</c:v>
                </c:pt>
                <c:pt idx="13">
                  <c:v>2019.08333333</c:v>
                </c:pt>
                <c:pt idx="14">
                  <c:v>2019.16666667</c:v>
                </c:pt>
                <c:pt idx="15">
                  <c:v>2019.25</c:v>
                </c:pt>
                <c:pt idx="16">
                  <c:v>2019.33333333</c:v>
                </c:pt>
                <c:pt idx="17">
                  <c:v>2019.41666667</c:v>
                </c:pt>
                <c:pt idx="18">
                  <c:v>2019.5</c:v>
                </c:pt>
                <c:pt idx="19">
                  <c:v>2019.58333333</c:v>
                </c:pt>
                <c:pt idx="20">
                  <c:v>2019.66666667</c:v>
                </c:pt>
                <c:pt idx="21">
                  <c:v>2019.75</c:v>
                </c:pt>
                <c:pt idx="22">
                  <c:v>2019.83333333</c:v>
                </c:pt>
                <c:pt idx="23">
                  <c:v>2019.91666667</c:v>
                </c:pt>
                <c:pt idx="24">
                  <c:v>2020</c:v>
                </c:pt>
                <c:pt idx="25">
                  <c:v>2020.08333333</c:v>
                </c:pt>
                <c:pt idx="26">
                  <c:v>2020.16666667</c:v>
                </c:pt>
                <c:pt idx="27">
                  <c:v>2020.25</c:v>
                </c:pt>
                <c:pt idx="28">
                  <c:v>2020.33333333</c:v>
                </c:pt>
                <c:pt idx="29">
                  <c:v>2020.41666667</c:v>
                </c:pt>
                <c:pt idx="30">
                  <c:v>2020.5</c:v>
                </c:pt>
                <c:pt idx="31">
                  <c:v>2020.58333333</c:v>
                </c:pt>
                <c:pt idx="32">
                  <c:v>2020.66666667</c:v>
                </c:pt>
                <c:pt idx="33">
                  <c:v>2020.75</c:v>
                </c:pt>
                <c:pt idx="34">
                  <c:v>2020.83333333</c:v>
                </c:pt>
                <c:pt idx="35">
                  <c:v>2020.91666667</c:v>
                </c:pt>
                <c:pt idx="36">
                  <c:v>2021</c:v>
                </c:pt>
                <c:pt idx="37">
                  <c:v>2021.08333333</c:v>
                </c:pt>
                <c:pt idx="38">
                  <c:v>2021.16666667</c:v>
                </c:pt>
                <c:pt idx="39">
                  <c:v>2021.25</c:v>
                </c:pt>
                <c:pt idx="40">
                  <c:v>2021.33333333</c:v>
                </c:pt>
                <c:pt idx="41">
                  <c:v>2021.41666667</c:v>
                </c:pt>
                <c:pt idx="42">
                  <c:v>2021.5</c:v>
                </c:pt>
                <c:pt idx="43">
                  <c:v>2021.58333333</c:v>
                </c:pt>
                <c:pt idx="44">
                  <c:v>2021.66666667</c:v>
                </c:pt>
                <c:pt idx="45">
                  <c:v>2021.75</c:v>
                </c:pt>
                <c:pt idx="46">
                  <c:v>2021.83333333</c:v>
                </c:pt>
                <c:pt idx="47">
                  <c:v>2021.91666667</c:v>
                </c:pt>
                <c:pt idx="48">
                  <c:v>2022</c:v>
                </c:pt>
                <c:pt idx="49">
                  <c:v>2022.08333333</c:v>
                </c:pt>
                <c:pt idx="50">
                  <c:v>2022.16666667</c:v>
                </c:pt>
                <c:pt idx="51">
                  <c:v>2022.25</c:v>
                </c:pt>
                <c:pt idx="52">
                  <c:v>2022.33333333</c:v>
                </c:pt>
                <c:pt idx="53">
                  <c:v>2022.41666667</c:v>
                </c:pt>
                <c:pt idx="54">
                  <c:v>2022.5</c:v>
                </c:pt>
                <c:pt idx="55">
                  <c:v>2022.58333333</c:v>
                </c:pt>
                <c:pt idx="56">
                  <c:v>2022.66666667</c:v>
                </c:pt>
                <c:pt idx="57">
                  <c:v>2022.75</c:v>
                </c:pt>
                <c:pt idx="58">
                  <c:v>2022.83333333</c:v>
                </c:pt>
                <c:pt idx="59">
                  <c:v>2022.91666667</c:v>
                </c:pt>
                <c:pt idx="60">
                  <c:v>2023</c:v>
                </c:pt>
                <c:pt idx="61">
                  <c:v>2023.08333333</c:v>
                </c:pt>
                <c:pt idx="62">
                  <c:v>2023.16666667</c:v>
                </c:pt>
                <c:pt idx="63">
                  <c:v>2023.25</c:v>
                </c:pt>
                <c:pt idx="64">
                  <c:v>2023.33333333</c:v>
                </c:pt>
                <c:pt idx="65">
                  <c:v>2023.41666667</c:v>
                </c:pt>
                <c:pt idx="66">
                  <c:v>2023.5</c:v>
                </c:pt>
                <c:pt idx="67">
                  <c:v>2023.58333333</c:v>
                </c:pt>
                <c:pt idx="68">
                  <c:v>2023.66666667</c:v>
                </c:pt>
                <c:pt idx="69">
                  <c:v>2023.75</c:v>
                </c:pt>
                <c:pt idx="70">
                  <c:v>2023.83333333</c:v>
                </c:pt>
                <c:pt idx="71">
                  <c:v>2023.91666667</c:v>
                </c:pt>
                <c:pt idx="72">
                  <c:v>2024</c:v>
                </c:pt>
                <c:pt idx="73">
                  <c:v>2024.08333333</c:v>
                </c:pt>
                <c:pt idx="74">
                  <c:v>2024.16666667</c:v>
                </c:pt>
                <c:pt idx="75">
                  <c:v>2024.25</c:v>
                </c:pt>
                <c:pt idx="76">
                  <c:v>2024.33333333</c:v>
                </c:pt>
                <c:pt idx="77">
                  <c:v>2024.41666667</c:v>
                </c:pt>
                <c:pt idx="78">
                  <c:v>2024.5</c:v>
                </c:pt>
                <c:pt idx="79">
                  <c:v>2024.58333333</c:v>
                </c:pt>
                <c:pt idx="80">
                  <c:v>2024.66666667</c:v>
                </c:pt>
                <c:pt idx="81">
                  <c:v>2024.75</c:v>
                </c:pt>
                <c:pt idx="82">
                  <c:v>2024.83333333</c:v>
                </c:pt>
                <c:pt idx="83">
                  <c:v>2024.91666667</c:v>
                </c:pt>
                <c:pt idx="84">
                  <c:v>2025</c:v>
                </c:pt>
                <c:pt idx="85">
                  <c:v>2025.08333333</c:v>
                </c:pt>
                <c:pt idx="86">
                  <c:v>2025.16666667</c:v>
                </c:pt>
                <c:pt idx="87">
                  <c:v>2025.25</c:v>
                </c:pt>
                <c:pt idx="88">
                  <c:v>2025.33333333</c:v>
                </c:pt>
                <c:pt idx="89">
                  <c:v>2025.41666667</c:v>
                </c:pt>
                <c:pt idx="90">
                  <c:v>2025.5</c:v>
                </c:pt>
                <c:pt idx="91">
                  <c:v>2025.58333333</c:v>
                </c:pt>
                <c:pt idx="92">
                  <c:v>2025.66666667</c:v>
                </c:pt>
                <c:pt idx="93">
                  <c:v>2025.75</c:v>
                </c:pt>
                <c:pt idx="94">
                  <c:v>2025.83333333</c:v>
                </c:pt>
                <c:pt idx="95">
                  <c:v>2025.91666667</c:v>
                </c:pt>
                <c:pt idx="96">
                  <c:v>2026</c:v>
                </c:pt>
                <c:pt idx="97">
                  <c:v>2026.08333333</c:v>
                </c:pt>
                <c:pt idx="98">
                  <c:v>2026.16666667</c:v>
                </c:pt>
                <c:pt idx="99">
                  <c:v>2026.25</c:v>
                </c:pt>
                <c:pt idx="100">
                  <c:v>2026.33333333</c:v>
                </c:pt>
                <c:pt idx="101">
                  <c:v>2026.41666667</c:v>
                </c:pt>
                <c:pt idx="102">
                  <c:v>2026.5</c:v>
                </c:pt>
              </c:numCache>
            </c:numRef>
          </c:xVal>
          <c:yVal>
            <c:numRef>
              <c:f>'Chart Data'!$H$2:$H$104</c:f>
              <c:numCache>
                <c:formatCode>0</c:formatCode>
                <c:ptCount val="103"/>
                <c:pt idx="0">
                  <c:v>100.50443555</c:v>
                </c:pt>
                <c:pt idx="1">
                  <c:v>100.40006957999999</c:v>
                </c:pt>
                <c:pt idx="2">
                  <c:v>100.2957036</c:v>
                </c:pt>
                <c:pt idx="3">
                  <c:v>100.19133762</c:v>
                </c:pt>
                <c:pt idx="4">
                  <c:v>100.19133762</c:v>
                </c:pt>
                <c:pt idx="5">
                  <c:v>99.982605669999998</c:v>
                </c:pt>
                <c:pt idx="6">
                  <c:v>99.773873719999997</c:v>
                </c:pt>
                <c:pt idx="7">
                  <c:v>99.46077579</c:v>
                </c:pt>
                <c:pt idx="8">
                  <c:v>99.356409810000002</c:v>
                </c:pt>
                <c:pt idx="9">
                  <c:v>99.565141760000003</c:v>
                </c:pt>
                <c:pt idx="10">
                  <c:v>99.982605669999998</c:v>
                </c:pt>
                <c:pt idx="11">
                  <c:v>100.2957036</c:v>
                </c:pt>
                <c:pt idx="12">
                  <c:v>100.2957036</c:v>
                </c:pt>
                <c:pt idx="13">
                  <c:v>100.08697165</c:v>
                </c:pt>
                <c:pt idx="14">
                  <c:v>99.982605669999998</c:v>
                </c:pt>
                <c:pt idx="15">
                  <c:v>100.19133762</c:v>
                </c:pt>
                <c:pt idx="16">
                  <c:v>100.40006957999999</c:v>
                </c:pt>
                <c:pt idx="17">
                  <c:v>100.60880152999999</c:v>
                </c:pt>
                <c:pt idx="18">
                  <c:v>100.71316751000001</c:v>
                </c:pt>
                <c:pt idx="19">
                  <c:v>101.02626544</c:v>
                </c:pt>
                <c:pt idx="20">
                  <c:v>101.23499739</c:v>
                </c:pt>
                <c:pt idx="21">
                  <c:v>101.44372934</c:v>
                </c:pt>
                <c:pt idx="22">
                  <c:v>101.44372934</c:v>
                </c:pt>
                <c:pt idx="23">
                  <c:v>101.44372934</c:v>
                </c:pt>
                <c:pt idx="24">
                  <c:v>101.33936337</c:v>
                </c:pt>
                <c:pt idx="25">
                  <c:v>101.33936337</c:v>
                </c:pt>
                <c:pt idx="26">
                  <c:v>101.33936337</c:v>
                </c:pt>
                <c:pt idx="27">
                  <c:v>101.44372934</c:v>
                </c:pt>
                <c:pt idx="28">
                  <c:v>101.6524613</c:v>
                </c:pt>
                <c:pt idx="29">
                  <c:v>101.86119325</c:v>
                </c:pt>
                <c:pt idx="30">
                  <c:v>102.27865715999999</c:v>
                </c:pt>
                <c:pt idx="31">
                  <c:v>102.69612106</c:v>
                </c:pt>
                <c:pt idx="32">
                  <c:v>103.00921898999999</c:v>
                </c:pt>
                <c:pt idx="33">
                  <c:v>103.21795095</c:v>
                </c:pt>
                <c:pt idx="34">
                  <c:v>103.21795095</c:v>
                </c:pt>
                <c:pt idx="35">
                  <c:v>103.21795095</c:v>
                </c:pt>
                <c:pt idx="36">
                  <c:v>103.53104888</c:v>
                </c:pt>
                <c:pt idx="37">
                  <c:v>104.05287876</c:v>
                </c:pt>
                <c:pt idx="38">
                  <c:v>104.47034266999999</c:v>
                </c:pt>
                <c:pt idx="39">
                  <c:v>104.67907461999999</c:v>
                </c:pt>
                <c:pt idx="40">
                  <c:v>104.88780658</c:v>
                </c:pt>
                <c:pt idx="41">
                  <c:v>104.99217255000001</c:v>
                </c:pt>
                <c:pt idx="42">
                  <c:v>104.78344060000001</c:v>
                </c:pt>
                <c:pt idx="43">
                  <c:v>104.15724474</c:v>
                </c:pt>
                <c:pt idx="44">
                  <c:v>103.53104888</c:v>
                </c:pt>
                <c:pt idx="45">
                  <c:v>103.21795095</c:v>
                </c:pt>
                <c:pt idx="46">
                  <c:v>103.11358497000001</c:v>
                </c:pt>
                <c:pt idx="47">
                  <c:v>102.90485302</c:v>
                </c:pt>
                <c:pt idx="48">
                  <c:v>102.59175509000001</c:v>
                </c:pt>
                <c:pt idx="49">
                  <c:v>102.27865715999999</c:v>
                </c:pt>
                <c:pt idx="50">
                  <c:v>101.75682727</c:v>
                </c:pt>
                <c:pt idx="51">
                  <c:v>101.02626544</c:v>
                </c:pt>
                <c:pt idx="52">
                  <c:v>100.2957036</c:v>
                </c:pt>
                <c:pt idx="53">
                  <c:v>99.982605669999998</c:v>
                </c:pt>
                <c:pt idx="54">
                  <c:v>99.878239690000001</c:v>
                </c:pt>
                <c:pt idx="55">
                  <c:v>99.982605669999998</c:v>
                </c:pt>
                <c:pt idx="56">
                  <c:v>99.982605669999998</c:v>
                </c:pt>
                <c:pt idx="57">
                  <c:v>99.66950774</c:v>
                </c:pt>
                <c:pt idx="58">
                  <c:v>99.147677860000002</c:v>
                </c:pt>
                <c:pt idx="59">
                  <c:v>98.730213950000007</c:v>
                </c:pt>
                <c:pt idx="60">
                  <c:v>98.208384069999994</c:v>
                </c:pt>
                <c:pt idx="61">
                  <c:v>97.895286139999996</c:v>
                </c:pt>
                <c:pt idx="62">
                  <c:v>97.686554180000002</c:v>
                </c:pt>
                <c:pt idx="63">
                  <c:v>97.790920159999999</c:v>
                </c:pt>
                <c:pt idx="64">
                  <c:v>97.790920159999999</c:v>
                </c:pt>
                <c:pt idx="65">
                  <c:v>97.477822230000001</c:v>
                </c:pt>
                <c:pt idx="66">
                  <c:v>97.164724300000003</c:v>
                </c:pt>
                <c:pt idx="67">
                  <c:v>96.851626370000005</c:v>
                </c:pt>
                <c:pt idx="68">
                  <c:v>96.642894420000005</c:v>
                </c:pt>
                <c:pt idx="69">
                  <c:v>96.329796490000007</c:v>
                </c:pt>
                <c:pt idx="70">
                  <c:v>96.016698559999995</c:v>
                </c:pt>
                <c:pt idx="71">
                  <c:v>95.703600629999997</c:v>
                </c:pt>
                <c:pt idx="72">
                  <c:v>95.494868670000002</c:v>
                </c:pt>
                <c:pt idx="73">
                  <c:v>95.286136720000002</c:v>
                </c:pt>
                <c:pt idx="74">
                  <c:v>94.973038790000004</c:v>
                </c:pt>
                <c:pt idx="75">
                  <c:v>94.973038790000004</c:v>
                </c:pt>
                <c:pt idx="76">
                  <c:v>95.077404770000001</c:v>
                </c:pt>
                <c:pt idx="77">
                  <c:v>95.286136720000002</c:v>
                </c:pt>
                <c:pt idx="78">
                  <c:v>95.181770740000005</c:v>
                </c:pt>
                <c:pt idx="79">
                  <c:v>94.973038790000004</c:v>
                </c:pt>
                <c:pt idx="80">
                  <c:v>94.451208910000005</c:v>
                </c:pt>
                <c:pt idx="81">
                  <c:v>94.242476949999997</c:v>
                </c:pt>
                <c:pt idx="82">
                  <c:v>94.138110979999993</c:v>
                </c:pt>
                <c:pt idx="83">
                  <c:v>94.242476949999997</c:v>
                </c:pt>
                <c:pt idx="84">
                  <c:v>94.346842929999994</c:v>
                </c:pt>
                <c:pt idx="85">
                  <c:v>94.346842929999994</c:v>
                </c:pt>
                <c:pt idx="86">
                  <c:v>94.451208910000005</c:v>
                </c:pt>
                <c:pt idx="87">
                  <c:v>94.451208910000005</c:v>
                </c:pt>
                <c:pt idx="88">
                  <c:v>94.451208910000005</c:v>
                </c:pt>
                <c:pt idx="89">
                  <c:v>94.555574879999995</c:v>
                </c:pt>
                <c:pt idx="90">
                  <c:v>94.659940860000006</c:v>
                </c:pt>
                <c:pt idx="91">
                  <c:v>94.973038790000004</c:v>
                </c:pt>
                <c:pt idx="92">
                  <c:v>95.286136720000002</c:v>
                </c:pt>
                <c:pt idx="93">
                  <c:v>95.59923465</c:v>
                </c:pt>
                <c:pt idx="94">
                  <c:v>95.912332579999998</c:v>
                </c:pt>
                <c:pt idx="95">
                  <c:v>96.225430509999995</c:v>
                </c:pt>
                <c:pt idx="96">
                  <c:v>96.747260389999994</c:v>
                </c:pt>
                <c:pt idx="97">
                  <c:v>97.373456250000004</c:v>
                </c:pt>
                <c:pt idx="98">
                  <c:v>97.686554180000002</c:v>
                </c:pt>
                <c:pt idx="99">
                  <c:v>97.790920159999999</c:v>
                </c:pt>
                <c:pt idx="100">
                  <c:v>97.686554180000002</c:v>
                </c:pt>
                <c:pt idx="101">
                  <c:v>97.686554180000002</c:v>
                </c:pt>
                <c:pt idx="102">
                  <c:v>97.790920159999999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7D8-495A-8E9E-D82B60828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72768"/>
        <c:scaling>
          <c:orientation val="minMax"/>
          <c:max val="120"/>
          <c:min val="85"/>
        </c:scaling>
        <c:delete val="0"/>
        <c:axPos val="l"/>
        <c:majorGridlines>
          <c:spPr>
            <a:ln w="9525">
              <a:solidFill>
                <a:srgbClr val="897A7A"/>
              </a:solidFill>
            </a:ln>
          </c:spPr>
        </c:majorGridlines>
        <c:numFmt formatCode="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275">
                <a:solidFill>
                  <a:srgbClr val="666666"/>
                </a:solidFill>
                <a:latin typeface="Georgia"/>
                <a:ea typeface="Georgia"/>
                <a:cs typeface="Georgia"/>
              </a:defRPr>
            </a:pPr>
            <a:endParaRPr lang="fi-FI"/>
          </a:p>
        </c:txPr>
        <c:crossAx val="48650112"/>
        <c:crosses val="autoZero"/>
        <c:crossBetween val="midCat"/>
        <c:majorUnit val="5"/>
      </c:valAx>
      <c:valAx>
        <c:axId val="48650112"/>
        <c:scaling>
          <c:orientation val="minMax"/>
          <c:max val="2026.5"/>
          <c:min val="2018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275">
                <a:solidFill>
                  <a:srgbClr val="666666"/>
                </a:solidFill>
                <a:latin typeface="Georgia"/>
                <a:ea typeface="Georgia"/>
                <a:cs typeface="Georgia"/>
              </a:defRPr>
            </a:pPr>
            <a:endParaRPr lang="fi-FI"/>
          </a:p>
        </c:txPr>
        <c:crossAx val="48672768"/>
        <c:crosses val="autoZero"/>
        <c:crossBetween val="midCat"/>
        <c:majorUnit val="1"/>
      </c:valAx>
      <c:spPr>
        <a:solidFill>
          <a:srgbClr val="E2CDBC"/>
        </a:solidFill>
      </c:spPr>
    </c:plotArea>
    <c:legend>
      <c:legendPos val="t"/>
      <c:overlay val="0"/>
      <c:txPr>
        <a:bodyPr anchorCtr="1"/>
        <a:lstStyle/>
        <a:p>
          <a:pPr>
            <a:defRPr sz="1425">
              <a:latin typeface="Georgia"/>
              <a:ea typeface="Georgia"/>
              <a:cs typeface="Georgia"/>
            </a:defRPr>
          </a:pPr>
          <a:endParaRPr lang="fi-FI"/>
        </a:p>
      </c:txPr>
    </c:legend>
    <c:plotVisOnly val="1"/>
    <c:dispBlanksAs val="gap"/>
    <c:showDLblsOverMax val="1"/>
  </c:chart>
  <c:spPr>
    <a:solidFill>
      <a:srgbClr val="E2CDBC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Otsikko: introduction-outlook-draft.md. Tekijä: Ennustediat K26, dia 1. Avaussivun värit, typografia ja sommittelu: aloituspalaveri.pdf. Visuaalinen pohja: ennusteS26.pdf sekä deck/support/beamerthemeLabore.sty.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StatFin 132h: B1GMH, kausitvv2015. 132f: SSS, ind_trendi_2015. BKT interpoloitu lineaarisesti neljännesten loppukuukausien välillä joulukuusta 2017, normalisoitu vuoden 2018 kuukausikeskiarvoon. BKT 2026Q2 kesäkuussa, suhdannekuvaaja 2026M07. https://pxdata.stat.fi/PxWeb/pxweb/fi/StatFin/StatFin__ntp/132h.px/ https://pxdata.stat.fi/PxWeb/pxweb/fi/StatFin/StatFin__ktkk/132f.px/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StatFin 14mh: BTD, ttvi-Trendi; 14lz: F, mi, rlv-trendi; 14k7: H_I_J_L_M_N_R_S, vo, plv-trendi; 14kr: G, mi, klv-trendi. Vuoden 2018 keskiarvo = 100. Viimeisin havainto 2026M07. Sarjat vastaavat SDP-esityksen diaa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 Vuosi 2025: StatFin 15a9, päivitetty 28.8.2026. Ennusteen summat kiinteillä vuoden 2025 käyvin hinnoin mitatuilla painoilla. Kokonaiskysyntä = vienti + kulutus + kiinteät investoinnit, ilman varastoja, arvoesineitä ja tilastollista eroa. https://pxdata.stat.fi/PxWeb/pxweb/fi/StatFin/StatFin__ntp/15a9.px/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 private-consumption-inflation-skeleton.md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 investment-outlook-skeleton.md. Kokonaiskasvu 2026 päivitetty 4,5 prosenttiin uusilla 2025-painoilla.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Lähde: tässä ennustetyössä vahvistetut arviot 2026–2028; introduction-outlook-draft.md. Päivitetty kysyntätaulukko: outputs/demand_2025_update_20260914/kuviot_ja_data.xlsx. public-finances-outlook-draft.md ja outputs/fiscal_table_20260914/julkinen_talous_2026_2028.xlsx. Ennuste perustuu tässä työssä hyväksyttyyn BKT-oikaistuun konsensuslaskelmaan. Rahoitusjäämän puolijousto 0,5 suhteessa vuosikasvun eroon; velka-arvio kumulatiivisella oikaisulla.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D4E59-166D-852E-0502-A462514EE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075A8A-BD60-D3B5-3698-4CA69AB36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C9F1E-B211-FE03-03F0-8FA46E82F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Otsikko: introduction-outlook-draft.md. Tekijä: Ennustediat K26, dia 1. Avaussivun värit, typografia ja sommittelu: aloituspalaveri.pdf. Visuaalinen pohja: ennusteS26.pdf sekä deck/support/beamerthemeLabore.sty.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A52ED-E76A-D195-9900-ED17AC4366D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4937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23143" y="5688218"/>
            <a:ext cx="2745912" cy="1333513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3577" y="6396866"/>
            <a:ext cx="3119726" cy="342901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3577" y="6282591"/>
            <a:ext cx="3119726" cy="342901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3577" y="6168262"/>
            <a:ext cx="3119726" cy="342901"/>
          </a:xfrm>
          <a:prstGeom prst="rect">
            <a:avLst/>
          </a:prstGeom>
        </p:spPr>
      </p:pic>
      <p:pic>
        <p:nvPicPr>
          <p:cNvPr id="15" name="Kuva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79132" y="6396866"/>
            <a:ext cx="3119726" cy="342901"/>
          </a:xfrm>
          <a:prstGeom prst="rect">
            <a:avLst/>
          </a:prstGeom>
        </p:spPr>
      </p:pic>
      <p:pic>
        <p:nvPicPr>
          <p:cNvPr id="16" name="Kuva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79132" y="6282591"/>
            <a:ext cx="3119726" cy="342901"/>
          </a:xfrm>
          <a:prstGeom prst="rect">
            <a:avLst/>
          </a:prstGeom>
        </p:spPr>
      </p:pic>
      <p:pic>
        <p:nvPicPr>
          <p:cNvPr id="17" name="Kuva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79132" y="6168262"/>
            <a:ext cx="3119726" cy="342901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8BE4BCBF-A8F7-4EB5-9370-4C9305407AB6}"/>
              </a:ext>
            </a:extLst>
          </p:cNvPr>
          <p:cNvSpPr>
            <a:spLocks noGrp="1"/>
          </p:cNvSpPr>
          <p:nvPr/>
        </p:nvSpPr>
        <p:spPr>
          <a:xfrm>
            <a:off x="952500" y="2447953"/>
            <a:ext cx="10287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4388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4388" b="1" dirty="0" err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Kauasko</a:t>
            </a:r>
            <a:r>
              <a:rPr sz="4388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4388" b="1" dirty="0" err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kaari</a:t>
            </a:r>
            <a:r>
              <a:rPr sz="4388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4388" b="1" dirty="0" err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kantaa</a:t>
            </a:r>
            <a:r>
              <a:rPr sz="4388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?</a:t>
            </a:r>
            <a:br>
              <a:rPr lang="fi-FI" sz="4388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</a:br>
            <a:r>
              <a:rPr lang="fi-FI" sz="3600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Kulma on lupaava ja takana on voimaa</a:t>
            </a:r>
            <a:endParaRPr sz="4388" b="1" dirty="0">
              <a:solidFill>
                <a:srgbClr val="DC440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8941F2CD-9D69-4607-8897-BD4876A87593}"/>
              </a:ext>
            </a:extLst>
          </p:cNvPr>
          <p:cNvSpPr>
            <a:spLocks noGrp="1"/>
          </p:cNvSpPr>
          <p:nvPr/>
        </p:nvSpPr>
        <p:spPr>
          <a:xfrm>
            <a:off x="952500" y="423667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603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603" b="0" dirty="0" err="1">
                <a:solidFill>
                  <a:srgbClr val="232323"/>
                </a:solidFill>
                <a:latin typeface="Arial"/>
                <a:ea typeface="Arial"/>
                <a:cs typeface="Arial"/>
              </a:rPr>
              <a:t>Talousennuste</a:t>
            </a:r>
            <a:r>
              <a:rPr sz="2603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 </a:t>
            </a:r>
            <a:r>
              <a:rPr sz="2603" b="0" dirty="0" err="1">
                <a:solidFill>
                  <a:srgbClr val="232323"/>
                </a:solidFill>
                <a:latin typeface="Arial"/>
                <a:ea typeface="Arial"/>
                <a:cs typeface="Arial"/>
              </a:rPr>
              <a:t>vuosille</a:t>
            </a:r>
            <a:r>
              <a:rPr sz="2603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 2026–2028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FD5BC74C-4246-42DA-9083-3A3D9060F6BE}"/>
              </a:ext>
            </a:extLst>
          </p:cNvPr>
          <p:cNvSpPr>
            <a:spLocks noGrp="1"/>
          </p:cNvSpPr>
          <p:nvPr/>
        </p:nvSpPr>
        <p:spPr>
          <a:xfrm>
            <a:off x="952500" y="4760545"/>
            <a:ext cx="10287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31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310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Juho Koistinen, </a:t>
            </a:r>
            <a:r>
              <a:rPr sz="2310" b="0" dirty="0" err="1">
                <a:solidFill>
                  <a:srgbClr val="232323"/>
                </a:solidFill>
                <a:latin typeface="Arial"/>
                <a:ea typeface="Arial"/>
                <a:cs typeface="Arial"/>
              </a:rPr>
              <a:t>ennustepäällikkö</a:t>
            </a:r>
            <a:endParaRPr sz="2310" b="0" dirty="0">
              <a:solidFill>
                <a:srgbClr val="23232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904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1C8893AE-FC27-4BF7-AE64-A4E390F042FA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Kasvu vahvistuu, elpyminen on epätasaista</a:t>
            </a:r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AD5450E0-BFA0-47D8-9235-E744BC025CA5}"/>
              </a:ext>
            </a:extLst>
          </p:cNvPr>
          <p:cNvSpPr>
            <a:spLocks noGrp="1"/>
          </p:cNvSpPr>
          <p:nvPr/>
        </p:nvSpPr>
        <p:spPr>
          <a:xfrm>
            <a:off x="904875" y="2000250"/>
            <a:ext cx="6191250" cy="3952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Vienti</a:t>
            </a:r>
            <a:r>
              <a:rPr dirty="0">
                <a:solidFill>
                  <a:srgbClr val="232323"/>
                </a:solidFill>
              </a:rPr>
              <a:t> ja </a:t>
            </a:r>
            <a:r>
              <a:rPr dirty="0" err="1">
                <a:solidFill>
                  <a:srgbClr val="232323"/>
                </a:solidFill>
              </a:rPr>
              <a:t>tuotannolliset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investoinnit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tukevat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kasvua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Kotitalouksien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kulutus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piristyy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vähitellen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Työmarkkinoiden</a:t>
            </a:r>
            <a:r>
              <a:rPr dirty="0">
                <a:solidFill>
                  <a:srgbClr val="232323"/>
                </a:solidFill>
              </a:rPr>
              <a:t> ja </a:t>
            </a:r>
            <a:r>
              <a:rPr dirty="0" err="1">
                <a:solidFill>
                  <a:srgbClr val="232323"/>
                </a:solidFill>
              </a:rPr>
              <a:t>julkisen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talouden</a:t>
            </a:r>
            <a:r>
              <a:rPr lang="fi-FI" dirty="0">
                <a:solidFill>
                  <a:srgbClr val="232323"/>
                </a:solidFill>
              </a:rPr>
              <a:t> ongelmat hellittävät hitaasti</a:t>
            </a:r>
            <a:r>
              <a:rPr dirty="0">
                <a:solidFill>
                  <a:srgbClr val="232323"/>
                </a:solidFill>
              </a:rPr>
              <a:t>.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5D25F8E-4E73-4DBC-A520-E1CB3C683B1C}"/>
              </a:ext>
            </a:extLst>
          </p:cNvPr>
          <p:cNvSpPr>
            <a:spLocks noGrp="1"/>
          </p:cNvSpPr>
          <p:nvPr/>
        </p:nvSpPr>
        <p:spPr>
          <a:xfrm>
            <a:off x="7429500" y="1714500"/>
            <a:ext cx="4095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950" b="1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BKT</a:t>
            </a:r>
            <a:r>
              <a:rPr lang="fi-FI" sz="2400" b="1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-kasvu, </a:t>
            </a:r>
            <a:r>
              <a:rPr sz="2400" b="1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%</a:t>
            </a:r>
          </a:p>
        </p:txBody>
      </p:sp>
      <p:graphicFrame>
        <p:nvGraphicFramePr>
          <p:cNvPr id="16" name="Taulukko 15"/>
          <p:cNvGraphicFramePr/>
          <p:nvPr>
            <p:extLst>
              <p:ext uri="{D42A27DB-BD31-4B8C-83A1-F6EECF244321}">
                <p14:modId xmlns:p14="http://schemas.microsoft.com/office/powerpoint/2010/main" val="1362572689"/>
              </p:ext>
            </p:extLst>
          </p:nvPr>
        </p:nvGraphicFramePr>
        <p:xfrm>
          <a:off x="7123153" y="2525096"/>
          <a:ext cx="4708444" cy="2142155"/>
        </p:xfrm>
        <a:graphic>
          <a:graphicData uri="http://schemas.openxmlformats.org/drawingml/2006/table">
            <a:tbl>
              <a:tblPr/>
              <a:tblGrid>
                <a:gridCol w="738498">
                  <a:extLst>
                    <a:ext uri="{9D8B030D-6E8A-4147-A177-3AD203B41FA5}">
                      <a16:colId xmlns:a16="http://schemas.microsoft.com/office/drawing/2014/main" val="3513331708"/>
                    </a:ext>
                  </a:extLst>
                </a:gridCol>
                <a:gridCol w="946468">
                  <a:extLst>
                    <a:ext uri="{9D8B030D-6E8A-4147-A177-3AD203B41FA5}">
                      <a16:colId xmlns:a16="http://schemas.microsoft.com/office/drawing/2014/main" val="1511726638"/>
                    </a:ext>
                  </a:extLst>
                </a:gridCol>
                <a:gridCol w="1007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6405">
                <a:tc>
                  <a:txBody>
                    <a:bodyPr/>
                    <a:lstStyle/>
                    <a:p>
                      <a:pPr algn="ctr"/>
                      <a:endParaRPr sz="2400" b="1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400" b="1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2025</a:t>
                      </a:r>
                      <a:endParaRPr sz="2400" b="1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algn="ctr"/>
                      <a:r>
                        <a:rPr lang="fi-FI"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S26</a:t>
                      </a:r>
                      <a:endParaRPr sz="24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0,8</a:t>
                      </a:r>
                      <a:endParaRPr sz="24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1,7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1,6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75">
                <a:tc>
                  <a:txBody>
                    <a:bodyPr/>
                    <a:lstStyle/>
                    <a:p>
                      <a:pPr algn="ctr"/>
                      <a:r>
                        <a:rPr lang="fi-FI"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K26</a:t>
                      </a:r>
                      <a:endParaRPr sz="24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0,2</a:t>
                      </a:r>
                      <a:endParaRPr sz="24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0,9</a:t>
                      </a:r>
                      <a:endParaRPr sz="24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1,2</a:t>
                      </a:r>
                      <a:endParaRPr sz="24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24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1,5</a:t>
                      </a:r>
                      <a:endParaRPr sz="24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453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330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C09355CB-74F1-468E-9354-CFCD201D4901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Kotimainen kysyntä vahvistuu vähitellen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815E47F2-A799-4D2C-AED2-DFD664F37993}"/>
              </a:ext>
            </a:extLst>
          </p:cNvPr>
          <p:cNvSpPr>
            <a:spLocks noGrp="1"/>
          </p:cNvSpPr>
          <p:nvPr/>
        </p:nvSpPr>
        <p:spPr>
          <a:xfrm>
            <a:off x="904875" y="2047875"/>
            <a:ext cx="10382250" cy="400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Yksityisen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kulutuksen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kasvu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nopeutuu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ennustejaksolla</a:t>
            </a:r>
            <a:r>
              <a:rPr dirty="0">
                <a:solidFill>
                  <a:srgbClr val="232323"/>
                </a:solidFill>
              </a:rPr>
              <a:t>, </a:t>
            </a:r>
            <a:r>
              <a:rPr dirty="0" err="1">
                <a:solidFill>
                  <a:srgbClr val="232323"/>
                </a:solidFill>
              </a:rPr>
              <a:t>kun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ostovoima</a:t>
            </a:r>
            <a:r>
              <a:rPr dirty="0">
                <a:solidFill>
                  <a:srgbClr val="232323"/>
                </a:solidFill>
              </a:rPr>
              <a:t> ja </a:t>
            </a:r>
            <a:r>
              <a:rPr dirty="0" err="1">
                <a:solidFill>
                  <a:srgbClr val="232323"/>
                </a:solidFill>
              </a:rPr>
              <a:t>luottamus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vahvistuvat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Datakeskukset</a:t>
            </a:r>
            <a:r>
              <a:rPr dirty="0">
                <a:solidFill>
                  <a:srgbClr val="232323"/>
                </a:solidFill>
              </a:rPr>
              <a:t>, </a:t>
            </a:r>
            <a:r>
              <a:rPr dirty="0" err="1">
                <a:solidFill>
                  <a:srgbClr val="232323"/>
                </a:solidFill>
              </a:rPr>
              <a:t>puolustushankinnat</a:t>
            </a:r>
            <a:r>
              <a:rPr dirty="0">
                <a:solidFill>
                  <a:srgbClr val="232323"/>
                </a:solidFill>
              </a:rPr>
              <a:t> ja T&amp;K-</a:t>
            </a:r>
            <a:r>
              <a:rPr dirty="0" err="1">
                <a:solidFill>
                  <a:srgbClr val="232323"/>
                </a:solidFill>
              </a:rPr>
              <a:t>panostukset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lisäävät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investointeja</a:t>
            </a:r>
            <a:r>
              <a:rPr dirty="0">
                <a:solidFill>
                  <a:srgbClr val="232323"/>
                </a:solidFill>
              </a:rPr>
              <a:t>.</a:t>
            </a:r>
            <a:endParaRPr lang="fi-FI" dirty="0">
              <a:solidFill>
                <a:srgbClr val="232323"/>
              </a:solidFill>
            </a:endParaRPr>
          </a:p>
          <a:p>
            <a:pPr marL="838200" lvl="1" indent="-292100">
              <a:spcAft>
                <a:spcPts val="1600"/>
              </a:spcAft>
              <a:buClr>
                <a:srgbClr val="DC4405"/>
              </a:buClr>
              <a:buFontTx/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Suurten investointien arvosta merkittävä osa tuontia </a:t>
            </a:r>
            <a:r>
              <a:rPr lang="fi-FI" dirty="0">
                <a:solidFill>
                  <a:srgbClr val="232323"/>
                </a:solidFill>
                <a:sym typeface="Wingdings" panose="05000000000000000000" pitchFamily="2" charset="2"/>
              </a:rPr>
              <a:t> </a:t>
            </a:r>
            <a:r>
              <a:rPr lang="fi-FI" dirty="0">
                <a:solidFill>
                  <a:srgbClr val="232323"/>
                </a:solidFill>
              </a:rPr>
              <a:t>rajaa niiden kotimaista kasvuvaikutusta.</a:t>
            </a:r>
            <a:endParaRPr dirty="0">
              <a:solidFill>
                <a:srgbClr val="232323"/>
              </a:solidFill>
            </a:endParaRP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Asuntorakentamisen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toipuminen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jää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hitaaksi</a:t>
            </a:r>
            <a:r>
              <a:rPr dirty="0">
                <a:solidFill>
                  <a:srgbClr val="232323"/>
                </a:solidFill>
              </a:rPr>
              <a:t>. </a:t>
            </a:r>
            <a:endParaRPr lang="fi-FI" dirty="0">
              <a:solidFill>
                <a:srgbClr val="2323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29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4F578DFD-D79A-4A17-9D16-5D8BA51B2D78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Kansainvälinen ympäristö varjostaa kasvua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5CBE49C1-5A4E-4ABF-84EF-76128B277FC6}"/>
              </a:ext>
            </a:extLst>
          </p:cNvPr>
          <p:cNvSpPr>
            <a:spLocks noGrp="1"/>
          </p:cNvSpPr>
          <p:nvPr/>
        </p:nvSpPr>
        <p:spPr>
          <a:xfrm>
            <a:off x="904875" y="2047875"/>
            <a:ext cx="10382250" cy="400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Iranin sota ja energian kallistuminen heikentävät etenkin Euroopan kasvunäkymiä.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Ennusteessa energian hintasokin vaikutukset lievenevät eikä rahapolitiikka kiristy merkittävästi nykyisestä.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Viennin kasvua tukevat kauppakumppanien elpyminen, laivatoimitukset ja eurooppalaiset puolustusinvestoinnit.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Pitkittyvä konflikti tai uudet kauppapoliittiset häiriöt voivat heikentää kasvua.</a:t>
            </a:r>
          </a:p>
        </p:txBody>
      </p:sp>
    </p:spTree>
    <p:extLst>
      <p:ext uri="{BB962C8B-B14F-4D97-AF65-F5344CB8AC3E}">
        <p14:creationId xmlns:p14="http://schemas.microsoft.com/office/powerpoint/2010/main" val="103184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0B81071D-171F-4D75-B92C-C147699FE417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Työllisyys elpyy hitaasti, velkaantuminen jatkuu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14814F3-92FE-45F6-8F83-8107572FACEF}"/>
              </a:ext>
            </a:extLst>
          </p:cNvPr>
          <p:cNvSpPr>
            <a:spLocks noGrp="1"/>
          </p:cNvSpPr>
          <p:nvPr/>
        </p:nvSpPr>
        <p:spPr>
          <a:xfrm>
            <a:off x="904875" y="2047875"/>
            <a:ext cx="10382250" cy="400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Tuotannon kasvu on nojannut tuottavuuteen. Yritysten rekrytoinnit vahvistuvat viiveellä.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Korkea työttömyys ylläpitää kotitalouksien varovaisuutta ja julkisia etuusmenoja.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Puolustusmenot, korkokustannukset ja veronkevennykset pitävät julkisen talouden alijäämän suurena.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Suhdanteen koheneminen ei yksin riitä tasapainottamaan julkista taloutta.</a:t>
            </a:r>
          </a:p>
        </p:txBody>
      </p:sp>
    </p:spTree>
    <p:extLst>
      <p:ext uri="{BB962C8B-B14F-4D97-AF65-F5344CB8AC3E}">
        <p14:creationId xmlns:p14="http://schemas.microsoft.com/office/powerpoint/2010/main" val="432070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CC1F35D2-97C0-44BA-AA78-AE5E8148E7D9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lang="fi-FI" sz="2531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Talousluottamus on vahvistunut kuluvana vuonna</a:t>
            </a:r>
            <a:endParaRPr sz="2531" b="1" dirty="0">
              <a:solidFill>
                <a:srgbClr val="DC4405"/>
              </a:solidFill>
              <a:latin typeface="Georgia"/>
              <a:ea typeface="Georgia"/>
              <a:cs typeface="Georgia"/>
            </a:endParaRPr>
          </a:p>
        </p:txBody>
      </p:sp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32030073-B505-4643-9F4E-80F8D28BDB4F}"/>
              </a:ext>
            </a:extLst>
          </p:cNvPr>
          <p:cNvSpPr>
            <a:spLocks noGrp="1"/>
          </p:cNvSpPr>
          <p:nvPr/>
        </p:nvSpPr>
        <p:spPr>
          <a:xfrm>
            <a:off x="381000" y="711494"/>
            <a:ext cx="11334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898" b="1">
                <a:solidFill>
                  <a:srgbClr val="232323"/>
                </a:solidFill>
                <a:latin typeface="Georgia"/>
                <a:ea typeface="Georgia"/>
                <a:cs typeface="Georgia"/>
              </a:defRPr>
            </a:pPr>
            <a:r>
              <a:rPr lang="fi-FI" sz="1898" b="1" dirty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Poikkeama pitkän aikavälin keskiarvosta</a:t>
            </a:r>
            <a:endParaRPr sz="1898" b="1" dirty="0">
              <a:solidFill>
                <a:srgbClr val="232323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4422EA7-A159-4C2C-91CB-D7727D64B996}"/>
              </a:ext>
            </a:extLst>
          </p:cNvPr>
          <p:cNvSpPr>
            <a:spLocks noGrp="1"/>
          </p:cNvSpPr>
          <p:nvPr/>
        </p:nvSpPr>
        <p:spPr>
          <a:xfrm>
            <a:off x="3095625" y="6562725"/>
            <a:ext cx="4191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00" b="0">
                <a:solidFill>
                  <a:srgbClr val="232323"/>
                </a:solidFill>
                <a:latin typeface="Georgia"/>
                <a:ea typeface="Georgia"/>
                <a:cs typeface="Georgia"/>
              </a:defRPr>
            </a:pPr>
            <a:r>
              <a:rPr sz="1200" b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Lähde: Tilastokeskus, omat laskelmat.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C99960CC-9785-460F-9945-AF9D70C500EC}"/>
              </a:ext>
            </a:extLst>
          </p:cNvPr>
          <p:cNvSpPr>
            <a:spLocks noGrp="1"/>
          </p:cNvSpPr>
          <p:nvPr/>
        </p:nvSpPr>
        <p:spPr>
          <a:xfrm>
            <a:off x="7562850" y="1352550"/>
            <a:ext cx="3952875" cy="447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Talousluottamus on palautunut vauhdilla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Kuluttajien luottamus on vahvempaa kuin kertaakaan kevään 2022 jälkeen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Teollisuudessa tilauskanta vahvistunut</a:t>
            </a:r>
            <a:endParaRPr dirty="0">
              <a:solidFill>
                <a:srgbClr val="232323"/>
              </a:solidFill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494851E-8AC2-DF5B-3E53-9273CF428D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140119"/>
            <a:ext cx="7162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1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5E6570FA-2A45-494D-AE97-92C632836F98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lang="fi-FI" sz="2531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Päätoimialat kasvaneet kuluvan vuoden </a:t>
            </a:r>
            <a:r>
              <a:rPr lang="fi-FI" sz="2531" b="1" dirty="0" err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aikan</a:t>
            </a:r>
            <a:endParaRPr sz="2531" b="1" dirty="0">
              <a:solidFill>
                <a:srgbClr val="DC4405"/>
              </a:solidFill>
              <a:latin typeface="Georgia"/>
              <a:ea typeface="Georgia"/>
              <a:cs typeface="Georgia"/>
            </a:endParaRPr>
          </a:p>
        </p:txBody>
      </p:sp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4" name="Kuva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B5F26A96-4940-42CF-B0B5-7ED51945FFB7}"/>
              </a:ext>
            </a:extLst>
          </p:cNvPr>
          <p:cNvSpPr>
            <a:spLocks noGrp="1"/>
          </p:cNvSpPr>
          <p:nvPr/>
        </p:nvSpPr>
        <p:spPr>
          <a:xfrm>
            <a:off x="381000" y="742950"/>
            <a:ext cx="11334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898" b="1">
                <a:solidFill>
                  <a:srgbClr val="232323"/>
                </a:solidFill>
                <a:latin typeface="Georgia"/>
                <a:ea typeface="Georgia"/>
                <a:cs typeface="Georgia"/>
              </a:defRPr>
            </a:pPr>
            <a:r>
              <a:rPr sz="1898" b="1" dirty="0" err="1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Tuotannon</a:t>
            </a:r>
            <a:r>
              <a:rPr sz="1898" b="1" dirty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 ja </a:t>
            </a:r>
            <a:r>
              <a:rPr sz="1898" b="1" dirty="0" err="1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myynnin</a:t>
            </a:r>
            <a:r>
              <a:rPr sz="1898" b="1" dirty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898" b="1" dirty="0" err="1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volyymit</a:t>
            </a:r>
            <a:r>
              <a:rPr sz="1898" b="1" dirty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, 2018 = 100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="238125" y="1428750"/>
          <a:ext cx="7239000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Suorakulmio 7">
            <a:extLst>
              <a:ext uri="{FF2B5EF4-FFF2-40B4-BE49-F238E27FC236}">
                <a16:creationId xmlns:a16="http://schemas.microsoft.com/office/drawing/2014/main" id="{5EB6F71B-EBCC-4A86-B857-F6AA111B290E}"/>
              </a:ext>
            </a:extLst>
          </p:cNvPr>
          <p:cNvSpPr>
            <a:spLocks noGrp="1"/>
          </p:cNvSpPr>
          <p:nvPr/>
        </p:nvSpPr>
        <p:spPr>
          <a:xfrm>
            <a:off x="3095625" y="6562725"/>
            <a:ext cx="4191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00" b="0">
                <a:solidFill>
                  <a:srgbClr val="232323"/>
                </a:solidFill>
                <a:latin typeface="Georgia"/>
                <a:ea typeface="Georgia"/>
                <a:cs typeface="Georgia"/>
              </a:defRPr>
            </a:pPr>
            <a:r>
              <a:rPr sz="1200" b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Lähde: Tilastokeskus, omat laskelmat.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7AE6FEBC-379E-4369-A61D-C4D79015D4D6}"/>
              </a:ext>
            </a:extLst>
          </p:cNvPr>
          <p:cNvSpPr>
            <a:spLocks noGrp="1"/>
          </p:cNvSpPr>
          <p:nvPr/>
        </p:nvSpPr>
        <p:spPr>
          <a:xfrm>
            <a:off x="7562850" y="1352550"/>
            <a:ext cx="3952875" cy="447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Kaikki päätoimialat ovat kasvattaneet myyntiään/tuotantoaan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Rakentamisessa toimitila- ja infrarakentaminen merkittävässä roolissa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Asuntorakentaminen edelleen jäissä</a:t>
            </a:r>
          </a:p>
          <a:p>
            <a:pPr marL="88900" algn="l">
              <a:spcAft>
                <a:spcPts val="1600"/>
              </a:spcAft>
              <a:buClr>
                <a:srgbClr val="DC4405"/>
              </a:buClr>
              <a:defRPr sz="2310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endParaRPr dirty="0">
              <a:solidFill>
                <a:srgbClr val="2323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69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FB077B9D-6EC6-4972-8D7B-9217BEFC3A80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Kysynnän ja tarjonnan tase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graphicFrame>
        <p:nvGraphicFramePr>
          <p:cNvPr id="13" name="Taulukko 12"/>
          <p:cNvGraphicFramePr/>
          <p:nvPr>
            <p:extLst>
              <p:ext uri="{D42A27DB-BD31-4B8C-83A1-F6EECF244321}">
                <p14:modId xmlns:p14="http://schemas.microsoft.com/office/powerpoint/2010/main" val="4016327834"/>
              </p:ext>
            </p:extLst>
          </p:nvPr>
        </p:nvGraphicFramePr>
        <p:xfrm>
          <a:off x="619125" y="1238250"/>
          <a:ext cx="10858500" cy="4923688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1692">
                <a:tc>
                  <a:txBody>
                    <a:bodyPr/>
                    <a:lstStyle/>
                    <a:p>
                      <a:endParaRPr/>
                    </a:p>
                  </a:txBody>
                  <a:tcPr marL="57150" marR="57150" marT="0" marB="0"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Mrd. €</a:t>
                      </a:r>
                    </a:p>
                  </a:txBody>
                  <a:tcPr marL="57150" marR="57150" marT="0" marB="0">
                    <a:solidFill>
                      <a:srgbClr val="D5BAA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Määrän muutos (%)</a:t>
                      </a:r>
                    </a:p>
                  </a:txBody>
                  <a:tcPr marL="57150" marR="57150" marT="0" marB="0">
                    <a:solidFill>
                      <a:srgbClr val="D5BA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7150" marR="57150" marT="0" marB="0">
                    <a:solidFill>
                      <a:srgbClr val="D5BA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7150" marR="57150" marT="0" marB="0">
                    <a:solidFill>
                      <a:srgbClr val="D5BA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7150" marR="57150" marT="0" marB="0"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endParaRPr/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2026e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2027e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2028e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Bruttokansantuote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281,7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0,8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1,6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Tuonti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116,3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2,6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2,3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2,4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sz="1500" b="1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Kokonaistarjonta</a:t>
                      </a:r>
                      <a:endParaRPr sz="1500" b="1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398,0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1,3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1,8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1,8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endParaRPr sz="15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500" b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500" b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500" b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500" b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5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700689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Vienti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120,7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Kulutus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214,9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-0,7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0,9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0,8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1,2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lang="fi-FI" sz="15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1500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yksityinen</a:t>
                      </a:r>
                      <a:endParaRPr sz="15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142,2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-1,1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1,3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lang="fi-FI" sz="15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1500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julkinen</a:t>
                      </a:r>
                      <a:endParaRPr sz="15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72,7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0,1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0,2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-0,6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-0,4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Investoinnit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61,7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1,4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4,3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3,1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lang="fi-FI" sz="15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1500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yksityiset</a:t>
                      </a:r>
                      <a:endParaRPr sz="15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49,0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3,5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lang="fi-FI" sz="15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1500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julkiset</a:t>
                      </a:r>
                      <a:endParaRPr sz="1500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12,8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3,0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8,1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1,6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1,6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/>
                      <a:r>
                        <a:rPr sz="1500" b="1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Kokonaiskysyntä</a:t>
                      </a:r>
                      <a:endParaRPr sz="1500" b="1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397,3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1,3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2,6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1,8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1,7</a:t>
                      </a:r>
                    </a:p>
                  </a:txBody>
                  <a:tcPr marL="57150" marR="57150" marT="0" marB="0"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Suorakulmio 6">
            <a:extLst>
              <a:ext uri="{FF2B5EF4-FFF2-40B4-BE49-F238E27FC236}">
                <a16:creationId xmlns:a16="http://schemas.microsoft.com/office/drawing/2014/main" id="{294265F2-6401-46F2-9B05-A54E8FB2297D}"/>
              </a:ext>
            </a:extLst>
          </p:cNvPr>
          <p:cNvSpPr>
            <a:spLocks noGrp="1"/>
          </p:cNvSpPr>
          <p:nvPr/>
        </p:nvSpPr>
        <p:spPr>
          <a:xfrm>
            <a:off x="3619500" y="656272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00" b="0">
                <a:solidFill>
                  <a:srgbClr val="232323"/>
                </a:solidFill>
                <a:latin typeface="Georgia"/>
                <a:ea typeface="Georgia"/>
                <a:cs typeface="Georgia"/>
              </a:defRPr>
            </a:pPr>
            <a:r>
              <a:rPr sz="1200" b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Lähde: Tilastokeskus, Labore.</a:t>
            </a:r>
          </a:p>
        </p:txBody>
      </p:sp>
    </p:spTree>
    <p:extLst>
      <p:ext uri="{BB962C8B-B14F-4D97-AF65-F5344CB8AC3E}">
        <p14:creationId xmlns:p14="http://schemas.microsoft.com/office/powerpoint/2010/main" val="44230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D8BC7BD1-8F22-4BEF-B4BC-961F8B7BCBB1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Kansainvälinen talous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01D55992-E269-4587-8C8E-7C51E405B5D4}"/>
              </a:ext>
            </a:extLst>
          </p:cNvPr>
          <p:cNvSpPr>
            <a:spLocks noGrp="1"/>
          </p:cNvSpPr>
          <p:nvPr/>
        </p:nvSpPr>
        <p:spPr>
          <a:xfrm>
            <a:off x="6762750" y="1362075"/>
            <a:ext cx="4953000" cy="476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Yhdysvaltojen kasvua ylläpitävät kulutus, tekoälyinvestoinnit ja elvyttävä finanssipolitiikka.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Euroalueen elpymistä tukevat reaalitulojen kasvu ja Saksan finanssipolitiikka.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Kiinan vahvan viennin rinnalla kotimainen kysyntä pysyy heikkona.</a:t>
            </a:r>
          </a:p>
        </p:txBody>
      </p:sp>
      <p:graphicFrame>
        <p:nvGraphicFramePr>
          <p:cNvPr id="14" name="Taulukko 13"/>
          <p:cNvGraphicFramePr/>
          <p:nvPr/>
        </p:nvGraphicFramePr>
        <p:xfrm>
          <a:off x="381000" y="2238375"/>
          <a:ext cx="6191250" cy="2190752"/>
        </p:xfrm>
        <a:graphic>
          <a:graphicData uri="http://schemas.openxmlformats.org/drawingml/2006/table">
            <a:tbl>
              <a:tblPr/>
              <a:tblGrid>
                <a:gridCol w="321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BKT:n kasvu, %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Yhdysvallat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2,1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2,1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Euroalue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1,4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Kiina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4,4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97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3DFFBD9-3CBE-42BA-8B14-5D8F98C701D1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Ulkomaankauppa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2907AC8-70A3-4D99-A9A1-A9A60EDAA504}"/>
              </a:ext>
            </a:extLst>
          </p:cNvPr>
          <p:cNvSpPr>
            <a:spLocks noGrp="1"/>
          </p:cNvSpPr>
          <p:nvPr/>
        </p:nvSpPr>
        <p:spPr>
          <a:xfrm>
            <a:off x="6762750" y="1362075"/>
            <a:ext cx="4953000" cy="476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Laivatoimitukset, konepajateollisuus ja lääketeollisuus tukevat vientiä. Palveluviennin kehitys on vaisumpaa.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Puolustus- ja datakeskusinvestoinnit lisäävät tuontia kotimaisen kysynnän vahvistuessa.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Vaihtotase säilyy ylijäämäisenä, mutta ylijäämä pienenee.</a:t>
            </a:r>
          </a:p>
        </p:txBody>
      </p:sp>
      <p:graphicFrame>
        <p:nvGraphicFramePr>
          <p:cNvPr id="14" name="Taulukko 13"/>
          <p:cNvGraphicFramePr/>
          <p:nvPr/>
        </p:nvGraphicFramePr>
        <p:xfrm>
          <a:off x="381000" y="2238375"/>
          <a:ext cx="6191250" cy="2190752"/>
        </p:xfrm>
        <a:graphic>
          <a:graphicData uri="http://schemas.openxmlformats.org/drawingml/2006/table">
            <a:tbl>
              <a:tblPr/>
              <a:tblGrid>
                <a:gridCol w="321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7688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Vienti, määrän muutos (%)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4,7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Tuonti, määrän muutos (%)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2,3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2,4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Vaihtotase, % BKT:sta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0,4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0,2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015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754C3393-499E-4A4B-9F9F-C9D1EED473B0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Työmarkkinat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DB09959-97C1-4275-8F14-9631D4E69E7C}"/>
              </a:ext>
            </a:extLst>
          </p:cNvPr>
          <p:cNvSpPr>
            <a:spLocks noGrp="1"/>
          </p:cNvSpPr>
          <p:nvPr/>
        </p:nvSpPr>
        <p:spPr>
          <a:xfrm>
            <a:off x="6762750" y="1362075"/>
            <a:ext cx="4953000" cy="476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Työmarkkinoiden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elpyminen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jää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tuotannon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kasvusta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jälkeen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Yritykset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ovat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lisänneet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tuotantoa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ilman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vastaavaa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työllisten</a:t>
            </a:r>
            <a:r>
              <a:rPr dirty="0">
                <a:solidFill>
                  <a:srgbClr val="232323"/>
                </a:solidFill>
              </a:rPr>
              <a:t> tai </a:t>
            </a:r>
            <a:r>
              <a:rPr dirty="0" err="1">
                <a:solidFill>
                  <a:srgbClr val="232323"/>
                </a:solidFill>
              </a:rPr>
              <a:t>työtuntien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kasvua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Vahvistuvat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työllistämisaikeet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ennakoivat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kysynnän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elpymistä</a:t>
            </a:r>
            <a:r>
              <a:rPr dirty="0">
                <a:solidFill>
                  <a:srgbClr val="232323"/>
                </a:solidFill>
              </a:rPr>
              <a:t>. </a:t>
            </a:r>
            <a:endParaRPr lang="fi-FI" dirty="0">
              <a:solidFill>
                <a:srgbClr val="232323"/>
              </a:solidFill>
            </a:endParaRP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Julkisen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talouden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sopeutus</a:t>
            </a:r>
            <a:r>
              <a:rPr dirty="0">
                <a:solidFill>
                  <a:srgbClr val="232323"/>
                </a:solidFill>
              </a:rPr>
              <a:t> ja </a:t>
            </a:r>
            <a:r>
              <a:rPr dirty="0" err="1">
                <a:solidFill>
                  <a:srgbClr val="232323"/>
                </a:solidFill>
              </a:rPr>
              <a:t>asuntorakentamisen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heikkous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hidastavat</a:t>
            </a:r>
            <a:r>
              <a:rPr lang="fi-FI" dirty="0">
                <a:solidFill>
                  <a:srgbClr val="232323"/>
                </a:solidFill>
              </a:rPr>
              <a:t> työllisyyden paranemista</a:t>
            </a:r>
            <a:r>
              <a:rPr dirty="0">
                <a:solidFill>
                  <a:srgbClr val="232323"/>
                </a:solidFill>
              </a:rPr>
              <a:t>.</a:t>
            </a:r>
          </a:p>
        </p:txBody>
      </p:sp>
      <p:graphicFrame>
        <p:nvGraphicFramePr>
          <p:cNvPr id="14" name="Taulukko 13"/>
          <p:cNvGraphicFramePr/>
          <p:nvPr>
            <p:extLst>
              <p:ext uri="{D42A27DB-BD31-4B8C-83A1-F6EECF244321}">
                <p14:modId xmlns:p14="http://schemas.microsoft.com/office/powerpoint/2010/main" val="846749888"/>
              </p:ext>
            </p:extLst>
          </p:nvPr>
        </p:nvGraphicFramePr>
        <p:xfrm>
          <a:off x="381000" y="2238375"/>
          <a:ext cx="6469380" cy="2190752"/>
        </p:xfrm>
        <a:graphic>
          <a:graphicData uri="http://schemas.openxmlformats.org/drawingml/2006/table">
            <a:tbl>
              <a:tblPr/>
              <a:tblGrid>
                <a:gridCol w="3497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7688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Työttömyysaste, %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10,4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9,8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9,2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Työllisyysaste</a:t>
                      </a:r>
                      <a:r>
                        <a:rPr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, 20–64-vuotiaat, %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75,4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76,1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76,8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Ansiotasoindeksin muutos, %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47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0DCAD0E1-0D60-4938-B2E8-689C0DC670E6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Kotitaloudet ja inflaatio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C23FE1C-B301-470C-8E53-A5AFD42E5785}"/>
              </a:ext>
            </a:extLst>
          </p:cNvPr>
          <p:cNvSpPr>
            <a:spLocks noGrp="1"/>
          </p:cNvSpPr>
          <p:nvPr/>
        </p:nvSpPr>
        <p:spPr>
          <a:xfrm>
            <a:off x="6762750" y="1362075"/>
            <a:ext cx="4953000" cy="476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Kulutus</a:t>
            </a:r>
            <a:r>
              <a:rPr dirty="0">
                <a:solidFill>
                  <a:srgbClr val="232323"/>
                </a:solidFill>
              </a:rPr>
              <a:t> on </a:t>
            </a:r>
            <a:r>
              <a:rPr dirty="0" err="1">
                <a:solidFill>
                  <a:srgbClr val="232323"/>
                </a:solidFill>
              </a:rPr>
              <a:t>piristynyt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tavaroiden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kysynnän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vetämänä</a:t>
            </a:r>
            <a:r>
              <a:rPr dirty="0">
                <a:solidFill>
                  <a:srgbClr val="232323"/>
                </a:solidFill>
              </a:rPr>
              <a:t>. </a:t>
            </a:r>
            <a:r>
              <a:rPr dirty="0" err="1">
                <a:solidFill>
                  <a:srgbClr val="232323"/>
                </a:solidFill>
              </a:rPr>
              <a:t>Palveluiden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kulutus</a:t>
            </a:r>
            <a:r>
              <a:rPr dirty="0">
                <a:solidFill>
                  <a:srgbClr val="232323"/>
                </a:solidFill>
              </a:rPr>
              <a:t> on </a:t>
            </a:r>
            <a:r>
              <a:rPr dirty="0" err="1">
                <a:solidFill>
                  <a:srgbClr val="232323"/>
                </a:solidFill>
              </a:rPr>
              <a:t>edelleen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vaisua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Reaalitulojen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kasvu</a:t>
            </a:r>
            <a:r>
              <a:rPr dirty="0">
                <a:solidFill>
                  <a:srgbClr val="232323"/>
                </a:solidFill>
              </a:rPr>
              <a:t> ja </a:t>
            </a:r>
            <a:r>
              <a:rPr dirty="0" err="1">
                <a:solidFill>
                  <a:srgbClr val="232323"/>
                </a:solidFill>
              </a:rPr>
              <a:t>luottamuksen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koheneminen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tukevat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kulutusta</a:t>
            </a:r>
            <a:r>
              <a:rPr dirty="0">
                <a:solidFill>
                  <a:srgbClr val="232323"/>
                </a:solidFill>
              </a:rPr>
              <a:t>. </a:t>
            </a:r>
            <a:endParaRPr lang="fi-FI" dirty="0">
              <a:solidFill>
                <a:srgbClr val="232323"/>
              </a:solidFill>
            </a:endParaRPr>
          </a:p>
          <a:p>
            <a:pPr marL="838200" lvl="1" indent="-292100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Ennuste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lang="fi-FI" dirty="0">
                <a:solidFill>
                  <a:srgbClr val="232323"/>
                </a:solidFill>
              </a:rPr>
              <a:t>olettaa </a:t>
            </a:r>
            <a:r>
              <a:rPr dirty="0" err="1">
                <a:solidFill>
                  <a:srgbClr val="232323"/>
                </a:solidFill>
              </a:rPr>
              <a:t>varautumissäästämisen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lang="fi-FI" dirty="0">
                <a:solidFill>
                  <a:srgbClr val="232323"/>
                </a:solidFill>
              </a:rPr>
              <a:t>vähentyvän.</a:t>
            </a:r>
            <a:endParaRPr dirty="0">
              <a:solidFill>
                <a:srgbClr val="232323"/>
              </a:solidFill>
            </a:endParaRP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lang="fi-FI" dirty="0">
                <a:solidFill>
                  <a:srgbClr val="232323"/>
                </a:solidFill>
              </a:rPr>
              <a:t>Kohoavat e</a:t>
            </a:r>
            <a:r>
              <a:rPr dirty="0" err="1">
                <a:solidFill>
                  <a:srgbClr val="232323"/>
                </a:solidFill>
              </a:rPr>
              <a:t>nergiahinnat</a:t>
            </a:r>
            <a:r>
              <a:rPr dirty="0">
                <a:solidFill>
                  <a:srgbClr val="232323"/>
                </a:solidFill>
              </a:rPr>
              <a:t> ja </a:t>
            </a:r>
            <a:r>
              <a:rPr dirty="0" err="1">
                <a:solidFill>
                  <a:srgbClr val="232323"/>
                </a:solidFill>
              </a:rPr>
              <a:t>asuntolainojen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korot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lang="fi-FI" dirty="0">
                <a:solidFill>
                  <a:srgbClr val="232323"/>
                </a:solidFill>
              </a:rPr>
              <a:t>voivat syödä ostovoimaa ennakoitua enemmän</a:t>
            </a:r>
            <a:r>
              <a:rPr dirty="0">
                <a:solidFill>
                  <a:srgbClr val="232323"/>
                </a:solidFill>
              </a:rPr>
              <a:t>.</a:t>
            </a:r>
          </a:p>
        </p:txBody>
      </p:sp>
      <p:graphicFrame>
        <p:nvGraphicFramePr>
          <p:cNvPr id="14" name="Taulukko 13"/>
          <p:cNvGraphicFramePr/>
          <p:nvPr/>
        </p:nvGraphicFramePr>
        <p:xfrm>
          <a:off x="381000" y="2238375"/>
          <a:ext cx="6191250" cy="2190750"/>
        </p:xfrm>
        <a:graphic>
          <a:graphicData uri="http://schemas.openxmlformats.org/drawingml/2006/table">
            <a:tbl>
              <a:tblPr/>
              <a:tblGrid>
                <a:gridCol w="321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0250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Yksityinen kulutus, muutos (%)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1,3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Inflaatio, KHI (%)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1,9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73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6F81D07E-270F-4FA9-BE56-DA58B8AB182D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Investoinnit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13FA4A08-A19F-4815-9CA0-CE0C75935C51}"/>
              </a:ext>
            </a:extLst>
          </p:cNvPr>
          <p:cNvSpPr>
            <a:spLocks noGrp="1"/>
          </p:cNvSpPr>
          <p:nvPr/>
        </p:nvSpPr>
        <p:spPr>
          <a:xfrm>
            <a:off x="6762750" y="1362075"/>
            <a:ext cx="4953000" cy="476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Datakeskukset</a:t>
            </a:r>
            <a:r>
              <a:rPr dirty="0">
                <a:solidFill>
                  <a:srgbClr val="232323"/>
                </a:solidFill>
              </a:rPr>
              <a:t>, </a:t>
            </a:r>
            <a:r>
              <a:rPr dirty="0" err="1">
                <a:solidFill>
                  <a:srgbClr val="232323"/>
                </a:solidFill>
              </a:rPr>
              <a:t>puolustushankinnat</a:t>
            </a:r>
            <a:r>
              <a:rPr dirty="0">
                <a:solidFill>
                  <a:srgbClr val="232323"/>
                </a:solidFill>
              </a:rPr>
              <a:t> ja T&amp;K-</a:t>
            </a:r>
            <a:r>
              <a:rPr dirty="0" err="1">
                <a:solidFill>
                  <a:srgbClr val="232323"/>
                </a:solidFill>
              </a:rPr>
              <a:t>panostukset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tukevat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investointeja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Tuotannolliset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investoinnit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vahvistuvat</a:t>
            </a:r>
            <a:r>
              <a:rPr dirty="0">
                <a:solidFill>
                  <a:srgbClr val="232323"/>
                </a:solidFill>
              </a:rPr>
              <a:t>, </a:t>
            </a:r>
            <a:r>
              <a:rPr dirty="0" err="1">
                <a:solidFill>
                  <a:srgbClr val="232323"/>
                </a:solidFill>
              </a:rPr>
              <a:t>mutta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asuntorakentaminen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elpyy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hitaasti</a:t>
            </a:r>
            <a:r>
              <a:rPr dirty="0">
                <a:solidFill>
                  <a:srgbClr val="232323"/>
                </a:solidFill>
              </a:rPr>
              <a:t>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 dirty="0" err="1">
                <a:solidFill>
                  <a:srgbClr val="232323"/>
                </a:solidFill>
              </a:rPr>
              <a:t>Suuri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tuontiosuus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rajaa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datakeskus</a:t>
            </a:r>
            <a:r>
              <a:rPr dirty="0">
                <a:solidFill>
                  <a:srgbClr val="232323"/>
                </a:solidFill>
              </a:rPr>
              <a:t>- ja </a:t>
            </a:r>
            <a:r>
              <a:rPr dirty="0" err="1">
                <a:solidFill>
                  <a:srgbClr val="232323"/>
                </a:solidFill>
              </a:rPr>
              <a:t>puolustusinvestointien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kotimaista</a:t>
            </a:r>
            <a:r>
              <a:rPr dirty="0">
                <a:solidFill>
                  <a:srgbClr val="232323"/>
                </a:solidFill>
              </a:rPr>
              <a:t> </a:t>
            </a:r>
            <a:r>
              <a:rPr dirty="0" err="1">
                <a:solidFill>
                  <a:srgbClr val="232323"/>
                </a:solidFill>
              </a:rPr>
              <a:t>kasvuvaikutusta</a:t>
            </a:r>
            <a:r>
              <a:rPr dirty="0">
                <a:solidFill>
                  <a:srgbClr val="232323"/>
                </a:solidFill>
              </a:rPr>
              <a:t>.</a:t>
            </a:r>
          </a:p>
        </p:txBody>
      </p:sp>
      <p:graphicFrame>
        <p:nvGraphicFramePr>
          <p:cNvPr id="14" name="Taulukko 13"/>
          <p:cNvGraphicFramePr/>
          <p:nvPr>
            <p:extLst>
              <p:ext uri="{D42A27DB-BD31-4B8C-83A1-F6EECF244321}">
                <p14:modId xmlns:p14="http://schemas.microsoft.com/office/powerpoint/2010/main" val="2943089157"/>
              </p:ext>
            </p:extLst>
          </p:nvPr>
        </p:nvGraphicFramePr>
        <p:xfrm>
          <a:off x="381000" y="2238375"/>
          <a:ext cx="6191250" cy="2190752"/>
        </p:xfrm>
        <a:graphic>
          <a:graphicData uri="http://schemas.openxmlformats.org/drawingml/2006/table">
            <a:tbl>
              <a:tblPr/>
              <a:tblGrid>
                <a:gridCol w="321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Määrän muutos, %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Investoinnit yhteensä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4,3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3,1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lang="fi-FI"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17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Yksityiset</a:t>
                      </a:r>
                      <a:r>
                        <a:rPr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7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investoinnit</a:t>
                      </a:r>
                      <a:endParaRPr sz="1725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algn="l"/>
                      <a:r>
                        <a:rPr lang="fi-FI"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</a:t>
                      </a:r>
                      <a:r>
                        <a:rPr sz="17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Julkiset</a:t>
                      </a:r>
                      <a:r>
                        <a:rPr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7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investoinnit</a:t>
                      </a:r>
                      <a:endParaRPr sz="1725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8,1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1,6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1,6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410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E58FA2DD-E1E5-4CD3-86E2-BDD02449C7F7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Julkinen talous</a:t>
            </a:r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E2672362-79D1-4214-BEC4-9A184EB9242D}"/>
              </a:ext>
            </a:extLst>
          </p:cNvPr>
          <p:cNvSpPr>
            <a:spLocks noGrp="1"/>
          </p:cNvSpPr>
          <p:nvPr/>
        </p:nvSpPr>
        <p:spPr>
          <a:xfrm>
            <a:off x="6762750" y="1362075"/>
            <a:ext cx="4953000" cy="476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Puolustus- ja korkomenot sekä veronkevennykset pitävät alijäämän suurena.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Valtiontalous on selvästi alijäämäinen. Myös paikallishallinnon liikkumavara pysyy niukkana.</a:t>
            </a:r>
          </a:p>
          <a:p>
            <a:pPr marL="381000" indent="-292100" algn="l">
              <a:spcAft>
                <a:spcPts val="1600"/>
              </a:spcAft>
              <a:buClr>
                <a:srgbClr val="DC4405"/>
              </a:buClr>
              <a:buChar char="▶"/>
              <a:defRPr sz="2175" b="0">
                <a:solidFill>
                  <a:srgbClr val="DC4405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232323"/>
                </a:solidFill>
              </a:rPr>
              <a:t>VER-tuloutus siirtää ylijäämää eläkerahastolta valtiolle. Työllisyysrahaston maksualennus on erillinen muutos.</a:t>
            </a:r>
          </a:p>
        </p:txBody>
      </p:sp>
      <p:graphicFrame>
        <p:nvGraphicFramePr>
          <p:cNvPr id="15" name="Taulukko 14"/>
          <p:cNvGraphicFramePr/>
          <p:nvPr>
            <p:extLst>
              <p:ext uri="{D42A27DB-BD31-4B8C-83A1-F6EECF244321}">
                <p14:modId xmlns:p14="http://schemas.microsoft.com/office/powerpoint/2010/main" val="3221253906"/>
              </p:ext>
            </p:extLst>
          </p:nvPr>
        </p:nvGraphicFramePr>
        <p:xfrm>
          <a:off x="381000" y="1666875"/>
          <a:ext cx="6191250" cy="3809997"/>
        </p:xfrm>
        <a:graphic>
          <a:graphicData uri="http://schemas.openxmlformats.org/drawingml/2006/table">
            <a:tbl>
              <a:tblPr/>
              <a:tblGrid>
                <a:gridCol w="321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3333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2026e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2027e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2028e</a:t>
                      </a:r>
                    </a:p>
                  </a:txBody>
                  <a:tcPr>
                    <a:solidFill>
                      <a:srgbClr val="D5BA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Veroaste, %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42,7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42,1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42,0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Menoaste, %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57,8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57,3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56,8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Rahoitusjäämä, mrd. €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-10,9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-12,6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-12,3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lang="fi-FI"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Valtio</a:t>
                      </a:r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mrd</a:t>
                      </a:r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. €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-12,5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-12,8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-13,9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lang="fi-FI"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Paikallishallinto</a:t>
                      </a:r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mrd</a:t>
                      </a:r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. €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-0,8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-1,6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-1,5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lang="fi-FI"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    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Soturahastot</a:t>
                      </a:r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mrd</a:t>
                      </a:r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. €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2,4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1,8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3,2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EDP-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velka</a:t>
                      </a:r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, % </a:t>
                      </a:r>
                      <a:r>
                        <a:rPr sz="1425" b="0" dirty="0" err="1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BKT:sta</a:t>
                      </a:r>
                      <a:endParaRPr sz="1425" b="0" dirty="0">
                        <a:solidFill>
                          <a:srgbClr val="232323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90,9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92,6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94,5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pPr algn="l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Rahoitusjäämä, % BKT:sta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-3,8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-4,2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0" dirty="0">
                          <a:solidFill>
                            <a:srgbClr val="232323"/>
                          </a:solidFill>
                          <a:latin typeface="Arial"/>
                          <a:ea typeface="Arial"/>
                          <a:cs typeface="Arial"/>
                        </a:rPr>
                        <a:t>-3,9</a:t>
                      </a:r>
                    </a:p>
                  </a:txBody>
                  <a:tcPr>
                    <a:solidFill>
                      <a:srgbClr val="E2C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Suorakulmio 7">
            <a:extLst>
              <a:ext uri="{FF2B5EF4-FFF2-40B4-BE49-F238E27FC236}">
                <a16:creationId xmlns:a16="http://schemas.microsoft.com/office/drawing/2014/main" id="{EA95FD32-8E05-430D-B168-6EDB59758469}"/>
              </a:ext>
            </a:extLst>
          </p:cNvPr>
          <p:cNvSpPr>
            <a:spLocks noGrp="1"/>
          </p:cNvSpPr>
          <p:nvPr/>
        </p:nvSpPr>
        <p:spPr>
          <a:xfrm>
            <a:off x="3619500" y="656272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00" b="0">
                <a:solidFill>
                  <a:srgbClr val="232323"/>
                </a:solidFill>
                <a:latin typeface="Georgia"/>
                <a:ea typeface="Georgia"/>
                <a:cs typeface="Georgia"/>
              </a:defRPr>
            </a:pPr>
            <a:r>
              <a:rPr sz="1200" b="0">
                <a:solidFill>
                  <a:srgbClr val="232323"/>
                </a:solidFill>
                <a:latin typeface="Georgia"/>
                <a:ea typeface="Georgia"/>
                <a:cs typeface="Georgia"/>
              </a:rPr>
              <a:t>Lähde: Tilastokeskus, Labore.</a:t>
            </a:r>
          </a:p>
        </p:txBody>
      </p:sp>
    </p:spTree>
    <p:extLst>
      <p:ext uri="{BB962C8B-B14F-4D97-AF65-F5344CB8AC3E}">
        <p14:creationId xmlns:p14="http://schemas.microsoft.com/office/powerpoint/2010/main" val="1011617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733CB-38D2-7083-561D-C88EDB167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395D48CC-5E91-AA00-6C88-1113EEBD5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23143" y="5688218"/>
            <a:ext cx="2745912" cy="1333513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A38EFB93-8F73-A635-507B-91B404A62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3577" y="6396866"/>
            <a:ext cx="3119726" cy="342901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8315A0F-5281-6E33-5ED9-3B0D01FD2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3577" y="6282591"/>
            <a:ext cx="3119726" cy="342901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51443EDB-4D45-A5FD-7430-E9F2D7F2A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3577" y="6168262"/>
            <a:ext cx="3119726" cy="342901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83679A2-B627-4F4C-0ED0-BF90CDF66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79132" y="6396866"/>
            <a:ext cx="3119726" cy="342901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DE0B8CF-2CE5-FE9B-4EE6-35D7549F5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79132" y="6282591"/>
            <a:ext cx="3119726" cy="34290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7519709-0486-20D0-5D72-671A0480E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79132" y="6168262"/>
            <a:ext cx="3119726" cy="342901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6AA339AF-1511-E91C-B193-6DEDABF951C0}"/>
              </a:ext>
            </a:extLst>
          </p:cNvPr>
          <p:cNvSpPr>
            <a:spLocks noGrp="1"/>
          </p:cNvSpPr>
          <p:nvPr/>
        </p:nvSpPr>
        <p:spPr>
          <a:xfrm>
            <a:off x="952500" y="2619375"/>
            <a:ext cx="10287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4388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lang="fi-FI" sz="4388" b="1" dirty="0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Talouspoliittisia pohdintoja</a:t>
            </a:r>
            <a:endParaRPr sz="4388" b="1" dirty="0">
              <a:solidFill>
                <a:srgbClr val="DC440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AE8F844E-6842-CBCC-F9A0-6A1E921E8006}"/>
              </a:ext>
            </a:extLst>
          </p:cNvPr>
          <p:cNvSpPr>
            <a:spLocks noGrp="1"/>
          </p:cNvSpPr>
          <p:nvPr/>
        </p:nvSpPr>
        <p:spPr>
          <a:xfrm>
            <a:off x="952500" y="3667125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603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lang="fi-FI" sz="2603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Mika Maliranta, johtaja</a:t>
            </a:r>
            <a:endParaRPr sz="2603" b="0" dirty="0">
              <a:solidFill>
                <a:srgbClr val="23232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4736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D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C3D75A91-33F0-4C41-85AB-97C3FB9414EC}"/>
              </a:ext>
            </a:extLst>
          </p:cNvPr>
          <p:cNvSpPr>
            <a:spLocks noGrp="1"/>
          </p:cNvSpPr>
          <p:nvPr/>
        </p:nvSpPr>
        <p:spPr>
          <a:xfrm>
            <a:off x="381000" y="266700"/>
            <a:ext cx="11334750" cy="790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31" b="1">
                <a:solidFill>
                  <a:srgbClr val="DC4405"/>
                </a:solidFill>
                <a:latin typeface="Georgia"/>
                <a:ea typeface="Georgia"/>
                <a:cs typeface="Georgia"/>
              </a:defRPr>
            </a:pPr>
            <a:r>
              <a:rPr sz="2531" b="1">
                <a:solidFill>
                  <a:srgbClr val="DC4405"/>
                </a:solidFill>
                <a:latin typeface="Georgia"/>
                <a:ea typeface="Georgia"/>
                <a:cs typeface="Georgia"/>
              </a:rPr>
              <a:t>Ennusteryhmä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450281"/>
            <a:ext cx="2634486" cy="289566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351222"/>
            <a:ext cx="2634486" cy="289566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604" y="6252162"/>
            <a:ext cx="2634486" cy="289566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434867" y="6031195"/>
            <a:ext cx="1882907" cy="914406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C84228F1-4516-4DDB-B377-53548C80F4E6}"/>
              </a:ext>
            </a:extLst>
          </p:cNvPr>
          <p:cNvSpPr>
            <a:spLocks noGrp="1"/>
          </p:cNvSpPr>
          <p:nvPr/>
        </p:nvSpPr>
        <p:spPr>
          <a:xfrm>
            <a:off x="619125" y="2286000"/>
            <a:ext cx="10477500" cy="2311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lang="fi-FI" sz="2400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Paolo Fornaro</a:t>
            </a:r>
          </a:p>
          <a:p>
            <a:pPr algn="l">
              <a:defRPr sz="240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lang="fi-FI" sz="2400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Juho Koistinen</a:t>
            </a:r>
          </a:p>
          <a:p>
            <a:pPr algn="l">
              <a:defRPr sz="240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lang="fi-FI" sz="2400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Essi Lindberg</a:t>
            </a:r>
          </a:p>
          <a:p>
            <a:pPr algn="l">
              <a:defRPr sz="240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lang="fi-FI" sz="2400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Mika Maliranta</a:t>
            </a:r>
          </a:p>
          <a:p>
            <a:pPr algn="l">
              <a:defRPr sz="240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lang="fi-FI" sz="2400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Aila Mustonen</a:t>
            </a:r>
          </a:p>
          <a:p>
            <a:pPr algn="l">
              <a:defRPr sz="2400" b="0">
                <a:solidFill>
                  <a:srgbClr val="232323"/>
                </a:solidFill>
                <a:latin typeface="Arial"/>
                <a:ea typeface="Arial"/>
                <a:cs typeface="Arial"/>
              </a:defRPr>
            </a:pPr>
            <a:r>
              <a:rPr lang="fi-FI" sz="2400" b="0" dirty="0">
                <a:solidFill>
                  <a:srgbClr val="232323"/>
                </a:solidFill>
                <a:latin typeface="Arial"/>
                <a:ea typeface="Arial"/>
                <a:cs typeface="Arial"/>
              </a:rPr>
              <a:t>Elsa Päätalo</a:t>
            </a:r>
          </a:p>
        </p:txBody>
      </p:sp>
    </p:spTree>
    <p:extLst>
      <p:ext uri="{BB962C8B-B14F-4D97-AF65-F5344CB8AC3E}">
        <p14:creationId xmlns:p14="http://schemas.microsoft.com/office/powerpoint/2010/main" val="22280919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FB96D462B11D544B11F37460541A618" ma:contentTypeVersion="13" ma:contentTypeDescription="Luo uusi asiakirja." ma:contentTypeScope="" ma:versionID="1570c970e79540cbee263759b5566cf3">
  <xsd:schema xmlns:xsd="http://www.w3.org/2001/XMLSchema" xmlns:xs="http://www.w3.org/2001/XMLSchema" xmlns:p="http://schemas.microsoft.com/office/2006/metadata/properties" xmlns:ns2="d21be5c8-f0f5-45cf-bd7a-bfe96bc766de" xmlns:ns3="5da9b13d-8301-4d42-947a-ce5b2233dafd" targetNamespace="http://schemas.microsoft.com/office/2006/metadata/properties" ma:root="true" ma:fieldsID="99469b8ad6de8942ca4f470a13940dc8" ns2:_="" ns3:_="">
    <xsd:import namespace="d21be5c8-f0f5-45cf-bd7a-bfe96bc766de"/>
    <xsd:import namespace="5da9b13d-8301-4d42-947a-ce5b2233da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1be5c8-f0f5-45cf-bd7a-bfe96bc766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Kuvien tunnisteet" ma:readOnly="false" ma:fieldId="{5cf76f15-5ced-4ddc-b409-7134ff3c332f}" ma:taxonomyMulti="true" ma:sspId="d6bf752d-c841-4eda-b349-6dd17d35b5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a9b13d-8301-4d42-947a-ce5b2233daf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b2c19ef-6461-426f-82bc-e9fd0b0cd181}" ma:internalName="TaxCatchAll" ma:showField="CatchAllData" ma:web="5da9b13d-8301-4d42-947a-ce5b2233da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a9b13d-8301-4d42-947a-ce5b2233dafd" xsi:nil="true"/>
    <lcf76f155ced4ddcb4097134ff3c332f xmlns="d21be5c8-f0f5-45cf-bd7a-bfe96bc766d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F14E992-41C0-4318-BF52-F4F0C585F402}"/>
</file>

<file path=customXml/itemProps2.xml><?xml version="1.0" encoding="utf-8"?>
<ds:datastoreItem xmlns:ds="http://schemas.openxmlformats.org/officeDocument/2006/customXml" ds:itemID="{1509D92E-7954-4593-953A-84E5B094F893}"/>
</file>

<file path=customXml/itemProps3.xml><?xml version="1.0" encoding="utf-8"?>
<ds:datastoreItem xmlns:ds="http://schemas.openxmlformats.org/officeDocument/2006/customXml" ds:itemID="{FB9F42FC-CDC9-4A99-AC77-C50E128720CB}"/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1485</Words>
  <Application>Microsoft Office PowerPoint</Application>
  <DocSecurity>0</DocSecurity>
  <PresentationFormat>Laajakuva</PresentationFormat>
  <Paragraphs>283</Paragraphs>
  <Slides>16</Slides>
  <Notes>16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Wingdings</vt:lpstr>
      <vt:lpstr>ChatGPT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Juho Koistinen</cp:lastModifiedBy>
  <cp:revision>1</cp:revision>
  <dcterms:created xsi:type="dcterms:W3CDTF">2026-09-16T08:22:32Z</dcterms:created>
  <dcterms:modified xsi:type="dcterms:W3CDTF">2026-09-16T09:34:29Z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0x0101004FB96D462B11D544B11F37460541A618</vt:lpwstr>
  </property>
</Properties>
</file>