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  <p:sldMasterId id="2147483691" r:id="rId5"/>
    <p:sldMasterId id="2147483706" r:id="rId6"/>
  </p:sldMasterIdLst>
  <p:notesMasterIdLst>
    <p:notesMasterId r:id="rId26"/>
  </p:notesMasterIdLst>
  <p:sldIdLst>
    <p:sldId id="275" r:id="rId7"/>
    <p:sldId id="1745" r:id="rId8"/>
    <p:sldId id="1934" r:id="rId9"/>
    <p:sldId id="1945" r:id="rId10"/>
    <p:sldId id="1863" r:id="rId11"/>
    <p:sldId id="1928" r:id="rId12"/>
    <p:sldId id="1929" r:id="rId13"/>
    <p:sldId id="1930" r:id="rId14"/>
    <p:sldId id="1931" r:id="rId15"/>
    <p:sldId id="337" r:id="rId16"/>
    <p:sldId id="1944" r:id="rId17"/>
    <p:sldId id="1935" r:id="rId18"/>
    <p:sldId id="1936" r:id="rId19"/>
    <p:sldId id="1937" r:id="rId20"/>
    <p:sldId id="1845" r:id="rId21"/>
    <p:sldId id="1938" r:id="rId22"/>
    <p:sldId id="1939" r:id="rId23"/>
    <p:sldId id="1946" r:id="rId24"/>
    <p:sldId id="267" r:id="rId25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1D8"/>
    <a:srgbClr val="E2CD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5D4C82-60A4-4801-9DD0-29CB259F4D74}" v="55" dt="2023-03-31T09:30:27.0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738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ka.maliranta\Dropbox\A_PT\Hankkeet\Palkkaliukuma\akava_works\new\decomp_private_1y_edited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ka.maliranta\Dropbox\A_PT\Hankkeet\Palkkaliukuma\akava_works\new\decomp_private_1y_edited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ka.maliranta\Dropbox\A_PT\Hankkeet\Palkkaliukuma\akava_works\new\decomp_private_1y_edited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ka.maliranta\Dropbox\A_PT\Hankkeet\Palkkaliukuma\akava_works\new\decomp_private_1y_edited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'Kuvio 1'!$D$3</c:f>
              <c:strCache>
                <c:ptCount val="1"/>
                <c:pt idx="0">
                  <c:v>Työn tuottavuus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'Kuvio 1'!$C$4:$C$103</c:f>
              <c:strCache>
                <c:ptCount val="100"/>
                <c:pt idx="0">
                  <c:v>2000Q1</c:v>
                </c:pt>
                <c:pt idx="1">
                  <c:v>2000Q2</c:v>
                </c:pt>
                <c:pt idx="2">
                  <c:v>2000Q3</c:v>
                </c:pt>
                <c:pt idx="3">
                  <c:v>2000Q4</c:v>
                </c:pt>
                <c:pt idx="4">
                  <c:v>2001Q1</c:v>
                </c:pt>
                <c:pt idx="5">
                  <c:v>2001Q2</c:v>
                </c:pt>
                <c:pt idx="6">
                  <c:v>2001Q3</c:v>
                </c:pt>
                <c:pt idx="7">
                  <c:v>2001Q4</c:v>
                </c:pt>
                <c:pt idx="8">
                  <c:v>2002Q1</c:v>
                </c:pt>
                <c:pt idx="9">
                  <c:v>2002Q2</c:v>
                </c:pt>
                <c:pt idx="10">
                  <c:v>2002Q3</c:v>
                </c:pt>
                <c:pt idx="11">
                  <c:v>2002Q4</c:v>
                </c:pt>
                <c:pt idx="12">
                  <c:v>2003Q1</c:v>
                </c:pt>
                <c:pt idx="13">
                  <c:v>2003Q2</c:v>
                </c:pt>
                <c:pt idx="14">
                  <c:v>2003Q3</c:v>
                </c:pt>
                <c:pt idx="15">
                  <c:v>2003Q4</c:v>
                </c:pt>
                <c:pt idx="16">
                  <c:v>2004Q1</c:v>
                </c:pt>
                <c:pt idx="17">
                  <c:v>2004Q2</c:v>
                </c:pt>
                <c:pt idx="18">
                  <c:v>2004Q3</c:v>
                </c:pt>
                <c:pt idx="19">
                  <c:v>2004Q4</c:v>
                </c:pt>
                <c:pt idx="20">
                  <c:v>2005Q1</c:v>
                </c:pt>
                <c:pt idx="21">
                  <c:v>2005Q2</c:v>
                </c:pt>
                <c:pt idx="22">
                  <c:v>2005Q3</c:v>
                </c:pt>
                <c:pt idx="23">
                  <c:v>2005Q4</c:v>
                </c:pt>
                <c:pt idx="24">
                  <c:v>2006Q1</c:v>
                </c:pt>
                <c:pt idx="25">
                  <c:v>2006Q2</c:v>
                </c:pt>
                <c:pt idx="26">
                  <c:v>2006Q3</c:v>
                </c:pt>
                <c:pt idx="27">
                  <c:v>2006Q4</c:v>
                </c:pt>
                <c:pt idx="28">
                  <c:v>2007Q1</c:v>
                </c:pt>
                <c:pt idx="29">
                  <c:v>2007Q2</c:v>
                </c:pt>
                <c:pt idx="30">
                  <c:v>2007Q3</c:v>
                </c:pt>
                <c:pt idx="31">
                  <c:v>2007Q4</c:v>
                </c:pt>
                <c:pt idx="32">
                  <c:v>2008Q1</c:v>
                </c:pt>
                <c:pt idx="33">
                  <c:v>2008Q2</c:v>
                </c:pt>
                <c:pt idx="34">
                  <c:v>2008Q3</c:v>
                </c:pt>
                <c:pt idx="35">
                  <c:v>2008Q4</c:v>
                </c:pt>
                <c:pt idx="36">
                  <c:v>2009Q1</c:v>
                </c:pt>
                <c:pt idx="37">
                  <c:v>2009Q2</c:v>
                </c:pt>
                <c:pt idx="38">
                  <c:v>2009Q3</c:v>
                </c:pt>
                <c:pt idx="39">
                  <c:v>2009Q4</c:v>
                </c:pt>
                <c:pt idx="40">
                  <c:v>2010Q1</c:v>
                </c:pt>
                <c:pt idx="41">
                  <c:v>2010Q2</c:v>
                </c:pt>
                <c:pt idx="42">
                  <c:v>2010Q3</c:v>
                </c:pt>
                <c:pt idx="43">
                  <c:v>2010Q4</c:v>
                </c:pt>
                <c:pt idx="44">
                  <c:v>2011Q1</c:v>
                </c:pt>
                <c:pt idx="45">
                  <c:v>2011Q2</c:v>
                </c:pt>
                <c:pt idx="46">
                  <c:v>2011Q3</c:v>
                </c:pt>
                <c:pt idx="47">
                  <c:v>2011Q4</c:v>
                </c:pt>
                <c:pt idx="48">
                  <c:v>2012Q1</c:v>
                </c:pt>
                <c:pt idx="49">
                  <c:v>2012Q2</c:v>
                </c:pt>
                <c:pt idx="50">
                  <c:v>2012Q3</c:v>
                </c:pt>
                <c:pt idx="51">
                  <c:v>2012Q4</c:v>
                </c:pt>
                <c:pt idx="52">
                  <c:v>2013Q1</c:v>
                </c:pt>
                <c:pt idx="53">
                  <c:v>2013Q2</c:v>
                </c:pt>
                <c:pt idx="54">
                  <c:v>2013Q3</c:v>
                </c:pt>
                <c:pt idx="55">
                  <c:v>2013Q4</c:v>
                </c:pt>
                <c:pt idx="56">
                  <c:v>2014Q1</c:v>
                </c:pt>
                <c:pt idx="57">
                  <c:v>2014Q2</c:v>
                </c:pt>
                <c:pt idx="58">
                  <c:v>2014Q3</c:v>
                </c:pt>
                <c:pt idx="59">
                  <c:v>2014Q4</c:v>
                </c:pt>
                <c:pt idx="60">
                  <c:v>2015Q1</c:v>
                </c:pt>
                <c:pt idx="61">
                  <c:v>2015Q2</c:v>
                </c:pt>
                <c:pt idx="62">
                  <c:v>2015Q3</c:v>
                </c:pt>
                <c:pt idx="63">
                  <c:v>2015Q4</c:v>
                </c:pt>
                <c:pt idx="64">
                  <c:v>2016Q1</c:v>
                </c:pt>
                <c:pt idx="65">
                  <c:v>2016Q2</c:v>
                </c:pt>
                <c:pt idx="66">
                  <c:v>2016Q3</c:v>
                </c:pt>
                <c:pt idx="67">
                  <c:v>2016Q4</c:v>
                </c:pt>
                <c:pt idx="68">
                  <c:v>2017Q1</c:v>
                </c:pt>
                <c:pt idx="69">
                  <c:v>2017Q2</c:v>
                </c:pt>
                <c:pt idx="70">
                  <c:v>2017Q3</c:v>
                </c:pt>
                <c:pt idx="71">
                  <c:v>2017Q4</c:v>
                </c:pt>
                <c:pt idx="72">
                  <c:v>2018Q1</c:v>
                </c:pt>
                <c:pt idx="73">
                  <c:v>2018Q2</c:v>
                </c:pt>
                <c:pt idx="74">
                  <c:v>2018Q3</c:v>
                </c:pt>
                <c:pt idx="75">
                  <c:v>2018Q4</c:v>
                </c:pt>
                <c:pt idx="76">
                  <c:v>2019Q1</c:v>
                </c:pt>
                <c:pt idx="77">
                  <c:v>2019Q2</c:v>
                </c:pt>
                <c:pt idx="78">
                  <c:v>2019Q3</c:v>
                </c:pt>
                <c:pt idx="79">
                  <c:v>2019Q4</c:v>
                </c:pt>
                <c:pt idx="80">
                  <c:v>2020Q1</c:v>
                </c:pt>
                <c:pt idx="81">
                  <c:v>2020Q2</c:v>
                </c:pt>
                <c:pt idx="82">
                  <c:v>2020Q3</c:v>
                </c:pt>
                <c:pt idx="83">
                  <c:v>2020Q4</c:v>
                </c:pt>
                <c:pt idx="84">
                  <c:v>2021Q1</c:v>
                </c:pt>
                <c:pt idx="85">
                  <c:v>2021Q2</c:v>
                </c:pt>
                <c:pt idx="86">
                  <c:v>2021Q3</c:v>
                </c:pt>
                <c:pt idx="87">
                  <c:v>2021Q4</c:v>
                </c:pt>
                <c:pt idx="88">
                  <c:v>2022Q1</c:v>
                </c:pt>
                <c:pt idx="89">
                  <c:v>2022Q2</c:v>
                </c:pt>
                <c:pt idx="90">
                  <c:v>2022Q3</c:v>
                </c:pt>
                <c:pt idx="91">
                  <c:v>2022Q4</c:v>
                </c:pt>
                <c:pt idx="92">
                  <c:v>2023Q1</c:v>
                </c:pt>
                <c:pt idx="93">
                  <c:v>2023Q2</c:v>
                </c:pt>
                <c:pt idx="94">
                  <c:v>2023Q3</c:v>
                </c:pt>
                <c:pt idx="95">
                  <c:v>2023Q4</c:v>
                </c:pt>
                <c:pt idx="96">
                  <c:v>2024Q1</c:v>
                </c:pt>
                <c:pt idx="97">
                  <c:v>2024Q2</c:v>
                </c:pt>
                <c:pt idx="98">
                  <c:v>2024Q3</c:v>
                </c:pt>
                <c:pt idx="99">
                  <c:v>2024Q4</c:v>
                </c:pt>
              </c:strCache>
            </c:strRef>
          </c:cat>
          <c:val>
            <c:numRef>
              <c:f>'Kuvio 1'!$D$4:$D$103</c:f>
              <c:numCache>
                <c:formatCode>General</c:formatCode>
                <c:ptCount val="100"/>
                <c:pt idx="0">
                  <c:v>99.281405219363606</c:v>
                </c:pt>
                <c:pt idx="1">
                  <c:v>99.769124832756034</c:v>
                </c:pt>
                <c:pt idx="2">
                  <c:v>99.322548317655006</c:v>
                </c:pt>
                <c:pt idx="3">
                  <c:v>101.62611030063577</c:v>
                </c:pt>
                <c:pt idx="4">
                  <c:v>102.3213887044448</c:v>
                </c:pt>
                <c:pt idx="5">
                  <c:v>101.14272873262131</c:v>
                </c:pt>
                <c:pt idx="6">
                  <c:v>102.53652360416997</c:v>
                </c:pt>
                <c:pt idx="7">
                  <c:v>101.71123305639433</c:v>
                </c:pt>
                <c:pt idx="8">
                  <c:v>102.129066754777</c:v>
                </c:pt>
                <c:pt idx="9">
                  <c:v>102.71495830275302</c:v>
                </c:pt>
                <c:pt idx="10">
                  <c:v>102.82537383936584</c:v>
                </c:pt>
                <c:pt idx="11">
                  <c:v>103.72414214953737</c:v>
                </c:pt>
                <c:pt idx="12">
                  <c:v>104.09938214106418</c:v>
                </c:pt>
                <c:pt idx="13">
                  <c:v>104.50408604230346</c:v>
                </c:pt>
                <c:pt idx="14">
                  <c:v>105.52092883417195</c:v>
                </c:pt>
                <c:pt idx="15">
                  <c:v>106.03319044808096</c:v>
                </c:pt>
                <c:pt idx="16">
                  <c:v>107.24665162102507</c:v>
                </c:pt>
                <c:pt idx="17">
                  <c:v>107.22133948287428</c:v>
                </c:pt>
                <c:pt idx="18">
                  <c:v>109.2436513018809</c:v>
                </c:pt>
                <c:pt idx="19">
                  <c:v>110.61061589709821</c:v>
                </c:pt>
                <c:pt idx="20">
                  <c:v>111.62666195952968</c:v>
                </c:pt>
                <c:pt idx="21">
                  <c:v>110.47923194634132</c:v>
                </c:pt>
                <c:pt idx="22">
                  <c:v>110.31109308326485</c:v>
                </c:pt>
                <c:pt idx="23">
                  <c:v>110.07475483905688</c:v>
                </c:pt>
                <c:pt idx="24">
                  <c:v>112.2261560672429</c:v>
                </c:pt>
                <c:pt idx="25">
                  <c:v>113.06363933796918</c:v>
                </c:pt>
                <c:pt idx="26">
                  <c:v>112.8763505625426</c:v>
                </c:pt>
                <c:pt idx="27">
                  <c:v>115.09074186972479</c:v>
                </c:pt>
                <c:pt idx="28">
                  <c:v>115.91605153796404</c:v>
                </c:pt>
                <c:pt idx="29">
                  <c:v>116.31957905088527</c:v>
                </c:pt>
                <c:pt idx="30">
                  <c:v>118.38336208023236</c:v>
                </c:pt>
                <c:pt idx="31">
                  <c:v>117.35614061364684</c:v>
                </c:pt>
                <c:pt idx="32">
                  <c:v>117.34459749404566</c:v>
                </c:pt>
                <c:pt idx="33">
                  <c:v>116.17209072531233</c:v>
                </c:pt>
                <c:pt idx="34">
                  <c:v>115.53928074494443</c:v>
                </c:pt>
                <c:pt idx="35">
                  <c:v>113.5052289204251</c:v>
                </c:pt>
                <c:pt idx="36">
                  <c:v>109.97747411326739</c:v>
                </c:pt>
                <c:pt idx="37">
                  <c:v>109.87053728749709</c:v>
                </c:pt>
                <c:pt idx="38">
                  <c:v>110.84327074425084</c:v>
                </c:pt>
                <c:pt idx="39">
                  <c:v>111.26654763441834</c:v>
                </c:pt>
                <c:pt idx="40">
                  <c:v>111.23044681919153</c:v>
                </c:pt>
                <c:pt idx="41">
                  <c:v>114.5595584743353</c:v>
                </c:pt>
                <c:pt idx="42">
                  <c:v>115.20390664262828</c:v>
                </c:pt>
                <c:pt idx="43">
                  <c:v>116.29178727333229</c:v>
                </c:pt>
                <c:pt idx="44">
                  <c:v>117.3420054241731</c:v>
                </c:pt>
                <c:pt idx="45">
                  <c:v>114.93192223562826</c:v>
                </c:pt>
                <c:pt idx="46">
                  <c:v>116.21147506043268</c:v>
                </c:pt>
                <c:pt idx="47">
                  <c:v>115.25959137318742</c:v>
                </c:pt>
                <c:pt idx="48">
                  <c:v>114.45861517840375</c:v>
                </c:pt>
                <c:pt idx="49">
                  <c:v>114.51112380568222</c:v>
                </c:pt>
                <c:pt idx="50">
                  <c:v>113.61789132632173</c:v>
                </c:pt>
                <c:pt idx="51">
                  <c:v>113.73885142097878</c:v>
                </c:pt>
                <c:pt idx="52">
                  <c:v>113.34542155430155</c:v>
                </c:pt>
                <c:pt idx="53">
                  <c:v>113.87894322885434</c:v>
                </c:pt>
                <c:pt idx="54">
                  <c:v>115.6722916312347</c:v>
                </c:pt>
                <c:pt idx="55">
                  <c:v>114.9324767326785</c:v>
                </c:pt>
                <c:pt idx="56">
                  <c:v>114.87861193012428</c:v>
                </c:pt>
                <c:pt idx="57">
                  <c:v>114.8040274862833</c:v>
                </c:pt>
                <c:pt idx="58">
                  <c:v>114.90807971328566</c:v>
                </c:pt>
                <c:pt idx="59">
                  <c:v>114.28526313095236</c:v>
                </c:pt>
                <c:pt idx="60">
                  <c:v>114.39387448630988</c:v>
                </c:pt>
                <c:pt idx="61">
                  <c:v>116.16903314746737</c:v>
                </c:pt>
                <c:pt idx="62">
                  <c:v>115.29181238674015</c:v>
                </c:pt>
                <c:pt idx="63">
                  <c:v>116.55587738809018</c:v>
                </c:pt>
                <c:pt idx="64">
                  <c:v>117.59910887573054</c:v>
                </c:pt>
                <c:pt idx="65">
                  <c:v>117.25201415597188</c:v>
                </c:pt>
                <c:pt idx="66">
                  <c:v>118.39097816299534</c:v>
                </c:pt>
                <c:pt idx="67">
                  <c:v>120.29513601811028</c:v>
                </c:pt>
                <c:pt idx="68">
                  <c:v>119.9551720129966</c:v>
                </c:pt>
                <c:pt idx="69">
                  <c:v>121.63776304718554</c:v>
                </c:pt>
                <c:pt idx="70">
                  <c:v>121.80533183952018</c:v>
                </c:pt>
                <c:pt idx="71">
                  <c:v>121.97435089256665</c:v>
                </c:pt>
                <c:pt idx="72">
                  <c:v>121.30488535263478</c:v>
                </c:pt>
                <c:pt idx="73">
                  <c:v>120.34351140532007</c:v>
                </c:pt>
                <c:pt idx="74">
                  <c:v>119.38865115118602</c:v>
                </c:pt>
                <c:pt idx="75">
                  <c:v>118.65270867449367</c:v>
                </c:pt>
                <c:pt idx="76">
                  <c:v>119.2844268181199</c:v>
                </c:pt>
                <c:pt idx="77">
                  <c:v>119.5516123696447</c:v>
                </c:pt>
                <c:pt idx="78">
                  <c:v>120.52212638286838</c:v>
                </c:pt>
                <c:pt idx="79">
                  <c:v>119.90461339448818</c:v>
                </c:pt>
                <c:pt idx="80">
                  <c:v>119.81025239418031</c:v>
                </c:pt>
                <c:pt idx="81">
                  <c:v>119.74919769884089</c:v>
                </c:pt>
                <c:pt idx="82">
                  <c:v>119.51011594414599</c:v>
                </c:pt>
                <c:pt idx="83">
                  <c:v>120.58915313068212</c:v>
                </c:pt>
                <c:pt idx="84">
                  <c:v>120.18915818357411</c:v>
                </c:pt>
                <c:pt idx="85">
                  <c:v>119.26684585654395</c:v>
                </c:pt>
                <c:pt idx="86">
                  <c:v>119.1749586286367</c:v>
                </c:pt>
                <c:pt idx="87">
                  <c:v>120.2737687273675</c:v>
                </c:pt>
                <c:pt idx="88">
                  <c:v>119.43914053881231</c:v>
                </c:pt>
                <c:pt idx="89">
                  <c:v>121.16027252508427</c:v>
                </c:pt>
                <c:pt idx="90">
                  <c:v>121.09089807671491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CF-4A47-A2FB-C9109917FC35}"/>
            </c:ext>
          </c:extLst>
        </c:ser>
        <c:ser>
          <c:idx val="1"/>
          <c:order val="1"/>
          <c:tx>
            <c:strRef>
              <c:f>'Kuvio 1'!$E$3</c:f>
              <c:strCache>
                <c:ptCount val="1"/>
                <c:pt idx="0">
                  <c:v>Mallin mukainen työn tuottavuus</c:v>
                </c:pt>
              </c:strCache>
            </c:strRef>
          </c:tx>
          <c:spPr>
            <a:ln w="1905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1'!$C$4:$C$103</c:f>
              <c:strCache>
                <c:ptCount val="100"/>
                <c:pt idx="0">
                  <c:v>2000Q1</c:v>
                </c:pt>
                <c:pt idx="1">
                  <c:v>2000Q2</c:v>
                </c:pt>
                <c:pt idx="2">
                  <c:v>2000Q3</c:v>
                </c:pt>
                <c:pt idx="3">
                  <c:v>2000Q4</c:v>
                </c:pt>
                <c:pt idx="4">
                  <c:v>2001Q1</c:v>
                </c:pt>
                <c:pt idx="5">
                  <c:v>2001Q2</c:v>
                </c:pt>
                <c:pt idx="6">
                  <c:v>2001Q3</c:v>
                </c:pt>
                <c:pt idx="7">
                  <c:v>2001Q4</c:v>
                </c:pt>
                <c:pt idx="8">
                  <c:v>2002Q1</c:v>
                </c:pt>
                <c:pt idx="9">
                  <c:v>2002Q2</c:v>
                </c:pt>
                <c:pt idx="10">
                  <c:v>2002Q3</c:v>
                </c:pt>
                <c:pt idx="11">
                  <c:v>2002Q4</c:v>
                </c:pt>
                <c:pt idx="12">
                  <c:v>2003Q1</c:v>
                </c:pt>
                <c:pt idx="13">
                  <c:v>2003Q2</c:v>
                </c:pt>
                <c:pt idx="14">
                  <c:v>2003Q3</c:v>
                </c:pt>
                <c:pt idx="15">
                  <c:v>2003Q4</c:v>
                </c:pt>
                <c:pt idx="16">
                  <c:v>2004Q1</c:v>
                </c:pt>
                <c:pt idx="17">
                  <c:v>2004Q2</c:v>
                </c:pt>
                <c:pt idx="18">
                  <c:v>2004Q3</c:v>
                </c:pt>
                <c:pt idx="19">
                  <c:v>2004Q4</c:v>
                </c:pt>
                <c:pt idx="20">
                  <c:v>2005Q1</c:v>
                </c:pt>
                <c:pt idx="21">
                  <c:v>2005Q2</c:v>
                </c:pt>
                <c:pt idx="22">
                  <c:v>2005Q3</c:v>
                </c:pt>
                <c:pt idx="23">
                  <c:v>2005Q4</c:v>
                </c:pt>
                <c:pt idx="24">
                  <c:v>2006Q1</c:v>
                </c:pt>
                <c:pt idx="25">
                  <c:v>2006Q2</c:v>
                </c:pt>
                <c:pt idx="26">
                  <c:v>2006Q3</c:v>
                </c:pt>
                <c:pt idx="27">
                  <c:v>2006Q4</c:v>
                </c:pt>
                <c:pt idx="28">
                  <c:v>2007Q1</c:v>
                </c:pt>
                <c:pt idx="29">
                  <c:v>2007Q2</c:v>
                </c:pt>
                <c:pt idx="30">
                  <c:v>2007Q3</c:v>
                </c:pt>
                <c:pt idx="31">
                  <c:v>2007Q4</c:v>
                </c:pt>
                <c:pt idx="32">
                  <c:v>2008Q1</c:v>
                </c:pt>
                <c:pt idx="33">
                  <c:v>2008Q2</c:v>
                </c:pt>
                <c:pt idx="34">
                  <c:v>2008Q3</c:v>
                </c:pt>
                <c:pt idx="35">
                  <c:v>2008Q4</c:v>
                </c:pt>
                <c:pt idx="36">
                  <c:v>2009Q1</c:v>
                </c:pt>
                <c:pt idx="37">
                  <c:v>2009Q2</c:v>
                </c:pt>
                <c:pt idx="38">
                  <c:v>2009Q3</c:v>
                </c:pt>
                <c:pt idx="39">
                  <c:v>2009Q4</c:v>
                </c:pt>
                <c:pt idx="40">
                  <c:v>2010Q1</c:v>
                </c:pt>
                <c:pt idx="41">
                  <c:v>2010Q2</c:v>
                </c:pt>
                <c:pt idx="42">
                  <c:v>2010Q3</c:v>
                </c:pt>
                <c:pt idx="43">
                  <c:v>2010Q4</c:v>
                </c:pt>
                <c:pt idx="44">
                  <c:v>2011Q1</c:v>
                </c:pt>
                <c:pt idx="45">
                  <c:v>2011Q2</c:v>
                </c:pt>
                <c:pt idx="46">
                  <c:v>2011Q3</c:v>
                </c:pt>
                <c:pt idx="47">
                  <c:v>2011Q4</c:v>
                </c:pt>
                <c:pt idx="48">
                  <c:v>2012Q1</c:v>
                </c:pt>
                <c:pt idx="49">
                  <c:v>2012Q2</c:v>
                </c:pt>
                <c:pt idx="50">
                  <c:v>2012Q3</c:v>
                </c:pt>
                <c:pt idx="51">
                  <c:v>2012Q4</c:v>
                </c:pt>
                <c:pt idx="52">
                  <c:v>2013Q1</c:v>
                </c:pt>
                <c:pt idx="53">
                  <c:v>2013Q2</c:v>
                </c:pt>
                <c:pt idx="54">
                  <c:v>2013Q3</c:v>
                </c:pt>
                <c:pt idx="55">
                  <c:v>2013Q4</c:v>
                </c:pt>
                <c:pt idx="56">
                  <c:v>2014Q1</c:v>
                </c:pt>
                <c:pt idx="57">
                  <c:v>2014Q2</c:v>
                </c:pt>
                <c:pt idx="58">
                  <c:v>2014Q3</c:v>
                </c:pt>
                <c:pt idx="59">
                  <c:v>2014Q4</c:v>
                </c:pt>
                <c:pt idx="60">
                  <c:v>2015Q1</c:v>
                </c:pt>
                <c:pt idx="61">
                  <c:v>2015Q2</c:v>
                </c:pt>
                <c:pt idx="62">
                  <c:v>2015Q3</c:v>
                </c:pt>
                <c:pt idx="63">
                  <c:v>2015Q4</c:v>
                </c:pt>
                <c:pt idx="64">
                  <c:v>2016Q1</c:v>
                </c:pt>
                <c:pt idx="65">
                  <c:v>2016Q2</c:v>
                </c:pt>
                <c:pt idx="66">
                  <c:v>2016Q3</c:v>
                </c:pt>
                <c:pt idx="67">
                  <c:v>2016Q4</c:v>
                </c:pt>
                <c:pt idx="68">
                  <c:v>2017Q1</c:v>
                </c:pt>
                <c:pt idx="69">
                  <c:v>2017Q2</c:v>
                </c:pt>
                <c:pt idx="70">
                  <c:v>2017Q3</c:v>
                </c:pt>
                <c:pt idx="71">
                  <c:v>2017Q4</c:v>
                </c:pt>
                <c:pt idx="72">
                  <c:v>2018Q1</c:v>
                </c:pt>
                <c:pt idx="73">
                  <c:v>2018Q2</c:v>
                </c:pt>
                <c:pt idx="74">
                  <c:v>2018Q3</c:v>
                </c:pt>
                <c:pt idx="75">
                  <c:v>2018Q4</c:v>
                </c:pt>
                <c:pt idx="76">
                  <c:v>2019Q1</c:v>
                </c:pt>
                <c:pt idx="77">
                  <c:v>2019Q2</c:v>
                </c:pt>
                <c:pt idx="78">
                  <c:v>2019Q3</c:v>
                </c:pt>
                <c:pt idx="79">
                  <c:v>2019Q4</c:v>
                </c:pt>
                <c:pt idx="80">
                  <c:v>2020Q1</c:v>
                </c:pt>
                <c:pt idx="81">
                  <c:v>2020Q2</c:v>
                </c:pt>
                <c:pt idx="82">
                  <c:v>2020Q3</c:v>
                </c:pt>
                <c:pt idx="83">
                  <c:v>2020Q4</c:v>
                </c:pt>
                <c:pt idx="84">
                  <c:v>2021Q1</c:v>
                </c:pt>
                <c:pt idx="85">
                  <c:v>2021Q2</c:v>
                </c:pt>
                <c:pt idx="86">
                  <c:v>2021Q3</c:v>
                </c:pt>
                <c:pt idx="87">
                  <c:v>2021Q4</c:v>
                </c:pt>
                <c:pt idx="88">
                  <c:v>2022Q1</c:v>
                </c:pt>
                <c:pt idx="89">
                  <c:v>2022Q2</c:v>
                </c:pt>
                <c:pt idx="90">
                  <c:v>2022Q3</c:v>
                </c:pt>
                <c:pt idx="91">
                  <c:v>2022Q4</c:v>
                </c:pt>
                <c:pt idx="92">
                  <c:v>2023Q1</c:v>
                </c:pt>
                <c:pt idx="93">
                  <c:v>2023Q2</c:v>
                </c:pt>
                <c:pt idx="94">
                  <c:v>2023Q3</c:v>
                </c:pt>
                <c:pt idx="95">
                  <c:v>2023Q4</c:v>
                </c:pt>
                <c:pt idx="96">
                  <c:v>2024Q1</c:v>
                </c:pt>
                <c:pt idx="97">
                  <c:v>2024Q2</c:v>
                </c:pt>
                <c:pt idx="98">
                  <c:v>2024Q3</c:v>
                </c:pt>
                <c:pt idx="99">
                  <c:v>2024Q4</c:v>
                </c:pt>
              </c:strCache>
            </c:strRef>
          </c:cat>
          <c:val>
            <c:numRef>
              <c:f>'Kuvio 1'!$E$4:$E$103</c:f>
              <c:numCache>
                <c:formatCode>General</c:formatCode>
                <c:ptCount val="100"/>
                <c:pt idx="0">
                  <c:v>97.750290509384314</c:v>
                </c:pt>
                <c:pt idx="1">
                  <c:v>98.307927965190956</c:v>
                </c:pt>
                <c:pt idx="2">
                  <c:v>98.868746583227377</c:v>
                </c:pt>
                <c:pt idx="3">
                  <c:v>99.432764511114456</c:v>
                </c:pt>
                <c:pt idx="4">
                  <c:v>100.00000000000001</c:v>
                </c:pt>
                <c:pt idx="5">
                  <c:v>100.57047140514953</c:v>
                </c:pt>
                <c:pt idx="6">
                  <c:v>101.14419718654008</c:v>
                </c:pt>
                <c:pt idx="7">
                  <c:v>101.72119590945736</c:v>
                </c:pt>
                <c:pt idx="8">
                  <c:v>102.30148624509707</c:v>
                </c:pt>
                <c:pt idx="9">
                  <c:v>102.88508697116835</c:v>
                </c:pt>
                <c:pt idx="10">
                  <c:v>103.47201697250217</c:v>
                </c:pt>
                <c:pt idx="11">
                  <c:v>104.06229524166177</c:v>
                </c:pt>
                <c:pt idx="12">
                  <c:v>104.65594087955785</c:v>
                </c:pt>
                <c:pt idx="13">
                  <c:v>105.25297309606592</c:v>
                </c:pt>
                <c:pt idx="14">
                  <c:v>105.8534112106488</c:v>
                </c:pt>
                <c:pt idx="15">
                  <c:v>106.45727465298091</c:v>
                </c:pt>
                <c:pt idx="16">
                  <c:v>107.06458296357778</c:v>
                </c:pt>
                <c:pt idx="17">
                  <c:v>107.67535579442759</c:v>
                </c:pt>
                <c:pt idx="18">
                  <c:v>108.28961290962782</c:v>
                </c:pt>
                <c:pt idx="19">
                  <c:v>108.90737418602448</c:v>
                </c:pt>
                <c:pt idx="20">
                  <c:v>109.52865961385496</c:v>
                </c:pt>
                <c:pt idx="21">
                  <c:v>110.15348929739568</c:v>
                </c:pt>
                <c:pt idx="22">
                  <c:v>110.78188345561178</c:v>
                </c:pt>
                <c:pt idx="23">
                  <c:v>111.41386242281222</c:v>
                </c:pt>
                <c:pt idx="24">
                  <c:v>112.049446649307</c:v>
                </c:pt>
                <c:pt idx="25">
                  <c:v>112.68865670206968</c:v>
                </c:pt>
                <c:pt idx="26">
                  <c:v>113.33151326540212</c:v>
                </c:pt>
                <c:pt idx="27">
                  <c:v>113.9780371416046</c:v>
                </c:pt>
                <c:pt idx="28">
                  <c:v>114.62824925164819</c:v>
                </c:pt>
                <c:pt idx="29">
                  <c:v>115.28217063585248</c:v>
                </c:pt>
                <c:pt idx="30">
                  <c:v>115.93982245456571</c:v>
                </c:pt>
                <c:pt idx="31">
                  <c:v>116.60122598885026</c:v>
                </c:pt>
                <c:pt idx="32">
                  <c:v>117.26640264117044</c:v>
                </c:pt>
                <c:pt idx="33">
                  <c:v>117.93537393608585</c:v>
                </c:pt>
                <c:pt idx="34">
                  <c:v>111.97149035669359</c:v>
                </c:pt>
                <c:pt idx="35">
                  <c:v>112.13293346417116</c:v>
                </c:pt>
                <c:pt idx="36">
                  <c:v>112.2946093440882</c:v>
                </c:pt>
                <c:pt idx="37">
                  <c:v>112.45651833206128</c:v>
                </c:pt>
                <c:pt idx="38">
                  <c:v>112.6186607641912</c:v>
                </c:pt>
                <c:pt idx="39">
                  <c:v>112.78103697706302</c:v>
                </c:pt>
                <c:pt idx="40">
                  <c:v>112.94364730774744</c:v>
                </c:pt>
                <c:pt idx="41">
                  <c:v>113.10649209380081</c:v>
                </c:pt>
                <c:pt idx="42">
                  <c:v>113.26957167326657</c:v>
                </c:pt>
                <c:pt idx="43">
                  <c:v>113.43288638467519</c:v>
                </c:pt>
                <c:pt idx="44">
                  <c:v>113.59643656704542</c:v>
                </c:pt>
                <c:pt idx="45">
                  <c:v>113.76022255988467</c:v>
                </c:pt>
                <c:pt idx="46">
                  <c:v>113.92424470319018</c:v>
                </c:pt>
                <c:pt idx="47">
                  <c:v>114.08850333744904</c:v>
                </c:pt>
                <c:pt idx="48">
                  <c:v>114.25299880363946</c:v>
                </c:pt>
                <c:pt idx="49">
                  <c:v>114.41773144323139</c:v>
                </c:pt>
                <c:pt idx="50">
                  <c:v>114.58270159818679</c:v>
                </c:pt>
                <c:pt idx="51">
                  <c:v>114.747909610961</c:v>
                </c:pt>
                <c:pt idx="52">
                  <c:v>114.91335582450283</c:v>
                </c:pt>
                <c:pt idx="53">
                  <c:v>115.07904058225584</c:v>
                </c:pt>
                <c:pt idx="54">
                  <c:v>115.24496422815851</c:v>
                </c:pt>
                <c:pt idx="55">
                  <c:v>115.41112710664549</c:v>
                </c:pt>
                <c:pt idx="56">
                  <c:v>115.57752956264773</c:v>
                </c:pt>
                <c:pt idx="57">
                  <c:v>115.74417194159388</c:v>
                </c:pt>
                <c:pt idx="58">
                  <c:v>115.91105458941024</c:v>
                </c:pt>
                <c:pt idx="59">
                  <c:v>116.07817785252237</c:v>
                </c:pt>
                <c:pt idx="60">
                  <c:v>116.24554207785459</c:v>
                </c:pt>
                <c:pt idx="61">
                  <c:v>116.41314761283223</c:v>
                </c:pt>
                <c:pt idx="62">
                  <c:v>116.58099480538088</c:v>
                </c:pt>
                <c:pt idx="63">
                  <c:v>116.74908400392822</c:v>
                </c:pt>
                <c:pt idx="64">
                  <c:v>116.91741555740421</c:v>
                </c:pt>
                <c:pt idx="65">
                  <c:v>117.08598981524166</c:v>
                </c:pt>
                <c:pt idx="66">
                  <c:v>117.25480712737759</c:v>
                </c:pt>
                <c:pt idx="67">
                  <c:v>117.42386784425315</c:v>
                </c:pt>
                <c:pt idx="68">
                  <c:v>117.59317231681517</c:v>
                </c:pt>
                <c:pt idx="69">
                  <c:v>117.76272089651607</c:v>
                </c:pt>
                <c:pt idx="70">
                  <c:v>117.93251393531546</c:v>
                </c:pt>
                <c:pt idx="71">
                  <c:v>118.10255178567994</c:v>
                </c:pt>
                <c:pt idx="72">
                  <c:v>118.27283480058475</c:v>
                </c:pt>
                <c:pt idx="73">
                  <c:v>118.44336333351362</c:v>
                </c:pt>
                <c:pt idx="74">
                  <c:v>118.6141377384605</c:v>
                </c:pt>
                <c:pt idx="75">
                  <c:v>118.78515836992898</c:v>
                </c:pt>
                <c:pt idx="76">
                  <c:v>118.95642558293453</c:v>
                </c:pt>
                <c:pt idx="77">
                  <c:v>119.12793973300393</c:v>
                </c:pt>
                <c:pt idx="78">
                  <c:v>119.29970117617691</c:v>
                </c:pt>
                <c:pt idx="79">
                  <c:v>119.47171026900655</c:v>
                </c:pt>
                <c:pt idx="80">
                  <c:v>119.64396736855971</c:v>
                </c:pt>
                <c:pt idx="81">
                  <c:v>119.81647283241847</c:v>
                </c:pt>
                <c:pt idx="82">
                  <c:v>119.98922701868004</c:v>
                </c:pt>
                <c:pt idx="83">
                  <c:v>120.16223028595843</c:v>
                </c:pt>
                <c:pt idx="84">
                  <c:v>120.33548299338423</c:v>
                </c:pt>
                <c:pt idx="85">
                  <c:v>120.50898550060631</c:v>
                </c:pt>
                <c:pt idx="86">
                  <c:v>120.68273816779158</c:v>
                </c:pt>
                <c:pt idx="87">
                  <c:v>120.8567413556268</c:v>
                </c:pt>
                <c:pt idx="88">
                  <c:v>121.03099542531818</c:v>
                </c:pt>
                <c:pt idx="89">
                  <c:v>121.2055007385933</c:v>
                </c:pt>
                <c:pt idx="90">
                  <c:v>121.38025765770095</c:v>
                </c:pt>
                <c:pt idx="91">
                  <c:v>121.55526654541221</c:v>
                </c:pt>
                <c:pt idx="92">
                  <c:v>121.73052776502136</c:v>
                </c:pt>
                <c:pt idx="93">
                  <c:v>121.90604168034636</c:v>
                </c:pt>
                <c:pt idx="94">
                  <c:v>122.08180865572986</c:v>
                </c:pt>
                <c:pt idx="95">
                  <c:v>122.2578290560397</c:v>
                </c:pt>
                <c:pt idx="96">
                  <c:v>122.43410324666988</c:v>
                </c:pt>
                <c:pt idx="97">
                  <c:v>122.61063159354117</c:v>
                </c:pt>
                <c:pt idx="98">
                  <c:v>122.78741446310204</c:v>
                </c:pt>
                <c:pt idx="99">
                  <c:v>122.96445222232916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CF-4A47-A2FB-C9109917FC35}"/>
            </c:ext>
          </c:extLst>
        </c:ser>
        <c:ser>
          <c:idx val="2"/>
          <c:order val="2"/>
          <c:tx>
            <c:strRef>
              <c:f>'Kuvio 1'!$F$3</c:f>
              <c:strCache>
                <c:ptCount val="1"/>
                <c:pt idx="0">
                  <c:v>Reaalipalkat (arvonlisäyksen hinnoin)</c:v>
                </c:pt>
              </c:strCache>
            </c:strRef>
          </c:tx>
          <c:spPr>
            <a:ln w="28575" cap="rnd">
              <a:solidFill>
                <a:schemeClr val="accent1">
                  <a:alpha val="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'Kuvio 1'!$C$4:$C$103</c:f>
              <c:strCache>
                <c:ptCount val="100"/>
                <c:pt idx="0">
                  <c:v>2000Q1</c:v>
                </c:pt>
                <c:pt idx="1">
                  <c:v>2000Q2</c:v>
                </c:pt>
                <c:pt idx="2">
                  <c:v>2000Q3</c:v>
                </c:pt>
                <c:pt idx="3">
                  <c:v>2000Q4</c:v>
                </c:pt>
                <c:pt idx="4">
                  <c:v>2001Q1</c:v>
                </c:pt>
                <c:pt idx="5">
                  <c:v>2001Q2</c:v>
                </c:pt>
                <c:pt idx="6">
                  <c:v>2001Q3</c:v>
                </c:pt>
                <c:pt idx="7">
                  <c:v>2001Q4</c:v>
                </c:pt>
                <c:pt idx="8">
                  <c:v>2002Q1</c:v>
                </c:pt>
                <c:pt idx="9">
                  <c:v>2002Q2</c:v>
                </c:pt>
                <c:pt idx="10">
                  <c:v>2002Q3</c:v>
                </c:pt>
                <c:pt idx="11">
                  <c:v>2002Q4</c:v>
                </c:pt>
                <c:pt idx="12">
                  <c:v>2003Q1</c:v>
                </c:pt>
                <c:pt idx="13">
                  <c:v>2003Q2</c:v>
                </c:pt>
                <c:pt idx="14">
                  <c:v>2003Q3</c:v>
                </c:pt>
                <c:pt idx="15">
                  <c:v>2003Q4</c:v>
                </c:pt>
                <c:pt idx="16">
                  <c:v>2004Q1</c:v>
                </c:pt>
                <c:pt idx="17">
                  <c:v>2004Q2</c:v>
                </c:pt>
                <c:pt idx="18">
                  <c:v>2004Q3</c:v>
                </c:pt>
                <c:pt idx="19">
                  <c:v>2004Q4</c:v>
                </c:pt>
                <c:pt idx="20">
                  <c:v>2005Q1</c:v>
                </c:pt>
                <c:pt idx="21">
                  <c:v>2005Q2</c:v>
                </c:pt>
                <c:pt idx="22">
                  <c:v>2005Q3</c:v>
                </c:pt>
                <c:pt idx="23">
                  <c:v>2005Q4</c:v>
                </c:pt>
                <c:pt idx="24">
                  <c:v>2006Q1</c:v>
                </c:pt>
                <c:pt idx="25">
                  <c:v>2006Q2</c:v>
                </c:pt>
                <c:pt idx="26">
                  <c:v>2006Q3</c:v>
                </c:pt>
                <c:pt idx="27">
                  <c:v>2006Q4</c:v>
                </c:pt>
                <c:pt idx="28">
                  <c:v>2007Q1</c:v>
                </c:pt>
                <c:pt idx="29">
                  <c:v>2007Q2</c:v>
                </c:pt>
                <c:pt idx="30">
                  <c:v>2007Q3</c:v>
                </c:pt>
                <c:pt idx="31">
                  <c:v>2007Q4</c:v>
                </c:pt>
                <c:pt idx="32">
                  <c:v>2008Q1</c:v>
                </c:pt>
                <c:pt idx="33">
                  <c:v>2008Q2</c:v>
                </c:pt>
                <c:pt idx="34">
                  <c:v>2008Q3</c:v>
                </c:pt>
                <c:pt idx="35">
                  <c:v>2008Q4</c:v>
                </c:pt>
                <c:pt idx="36">
                  <c:v>2009Q1</c:v>
                </c:pt>
                <c:pt idx="37">
                  <c:v>2009Q2</c:v>
                </c:pt>
                <c:pt idx="38">
                  <c:v>2009Q3</c:v>
                </c:pt>
                <c:pt idx="39">
                  <c:v>2009Q4</c:v>
                </c:pt>
                <c:pt idx="40">
                  <c:v>2010Q1</c:v>
                </c:pt>
                <c:pt idx="41">
                  <c:v>2010Q2</c:v>
                </c:pt>
                <c:pt idx="42">
                  <c:v>2010Q3</c:v>
                </c:pt>
                <c:pt idx="43">
                  <c:v>2010Q4</c:v>
                </c:pt>
                <c:pt idx="44">
                  <c:v>2011Q1</c:v>
                </c:pt>
                <c:pt idx="45">
                  <c:v>2011Q2</c:v>
                </c:pt>
                <c:pt idx="46">
                  <c:v>2011Q3</c:v>
                </c:pt>
                <c:pt idx="47">
                  <c:v>2011Q4</c:v>
                </c:pt>
                <c:pt idx="48">
                  <c:v>2012Q1</c:v>
                </c:pt>
                <c:pt idx="49">
                  <c:v>2012Q2</c:v>
                </c:pt>
                <c:pt idx="50">
                  <c:v>2012Q3</c:v>
                </c:pt>
                <c:pt idx="51">
                  <c:v>2012Q4</c:v>
                </c:pt>
                <c:pt idx="52">
                  <c:v>2013Q1</c:v>
                </c:pt>
                <c:pt idx="53">
                  <c:v>2013Q2</c:v>
                </c:pt>
                <c:pt idx="54">
                  <c:v>2013Q3</c:v>
                </c:pt>
                <c:pt idx="55">
                  <c:v>2013Q4</c:v>
                </c:pt>
                <c:pt idx="56">
                  <c:v>2014Q1</c:v>
                </c:pt>
                <c:pt idx="57">
                  <c:v>2014Q2</c:v>
                </c:pt>
                <c:pt idx="58">
                  <c:v>2014Q3</c:v>
                </c:pt>
                <c:pt idx="59">
                  <c:v>2014Q4</c:v>
                </c:pt>
                <c:pt idx="60">
                  <c:v>2015Q1</c:v>
                </c:pt>
                <c:pt idx="61">
                  <c:v>2015Q2</c:v>
                </c:pt>
                <c:pt idx="62">
                  <c:v>2015Q3</c:v>
                </c:pt>
                <c:pt idx="63">
                  <c:v>2015Q4</c:v>
                </c:pt>
                <c:pt idx="64">
                  <c:v>2016Q1</c:v>
                </c:pt>
                <c:pt idx="65">
                  <c:v>2016Q2</c:v>
                </c:pt>
                <c:pt idx="66">
                  <c:v>2016Q3</c:v>
                </c:pt>
                <c:pt idx="67">
                  <c:v>2016Q4</c:v>
                </c:pt>
                <c:pt idx="68">
                  <c:v>2017Q1</c:v>
                </c:pt>
                <c:pt idx="69">
                  <c:v>2017Q2</c:v>
                </c:pt>
                <c:pt idx="70">
                  <c:v>2017Q3</c:v>
                </c:pt>
                <c:pt idx="71">
                  <c:v>2017Q4</c:v>
                </c:pt>
                <c:pt idx="72">
                  <c:v>2018Q1</c:v>
                </c:pt>
                <c:pt idx="73">
                  <c:v>2018Q2</c:v>
                </c:pt>
                <c:pt idx="74">
                  <c:v>2018Q3</c:v>
                </c:pt>
                <c:pt idx="75">
                  <c:v>2018Q4</c:v>
                </c:pt>
                <c:pt idx="76">
                  <c:v>2019Q1</c:v>
                </c:pt>
                <c:pt idx="77">
                  <c:v>2019Q2</c:v>
                </c:pt>
                <c:pt idx="78">
                  <c:v>2019Q3</c:v>
                </c:pt>
                <c:pt idx="79">
                  <c:v>2019Q4</c:v>
                </c:pt>
                <c:pt idx="80">
                  <c:v>2020Q1</c:v>
                </c:pt>
                <c:pt idx="81">
                  <c:v>2020Q2</c:v>
                </c:pt>
                <c:pt idx="82">
                  <c:v>2020Q3</c:v>
                </c:pt>
                <c:pt idx="83">
                  <c:v>2020Q4</c:v>
                </c:pt>
                <c:pt idx="84">
                  <c:v>2021Q1</c:v>
                </c:pt>
                <c:pt idx="85">
                  <c:v>2021Q2</c:v>
                </c:pt>
                <c:pt idx="86">
                  <c:v>2021Q3</c:v>
                </c:pt>
                <c:pt idx="87">
                  <c:v>2021Q4</c:v>
                </c:pt>
                <c:pt idx="88">
                  <c:v>2022Q1</c:v>
                </c:pt>
                <c:pt idx="89">
                  <c:v>2022Q2</c:v>
                </c:pt>
                <c:pt idx="90">
                  <c:v>2022Q3</c:v>
                </c:pt>
                <c:pt idx="91">
                  <c:v>2022Q4</c:v>
                </c:pt>
                <c:pt idx="92">
                  <c:v>2023Q1</c:v>
                </c:pt>
                <c:pt idx="93">
                  <c:v>2023Q2</c:v>
                </c:pt>
                <c:pt idx="94">
                  <c:v>2023Q3</c:v>
                </c:pt>
                <c:pt idx="95">
                  <c:v>2023Q4</c:v>
                </c:pt>
                <c:pt idx="96">
                  <c:v>2024Q1</c:v>
                </c:pt>
                <c:pt idx="97">
                  <c:v>2024Q2</c:v>
                </c:pt>
                <c:pt idx="98">
                  <c:v>2024Q3</c:v>
                </c:pt>
                <c:pt idx="99">
                  <c:v>2024Q4</c:v>
                </c:pt>
              </c:strCache>
            </c:strRef>
          </c:cat>
          <c:val>
            <c:numRef>
              <c:f>'Kuvio 1'!$F$4:$F$103</c:f>
              <c:numCache>
                <c:formatCode>General</c:formatCode>
                <c:ptCount val="100"/>
                <c:pt idx="0">
                  <c:v>99.50331114541477</c:v>
                </c:pt>
                <c:pt idx="1">
                  <c:v>100.12883104481776</c:v>
                </c:pt>
                <c:pt idx="2">
                  <c:v>98.46556320179441</c:v>
                </c:pt>
                <c:pt idx="3">
                  <c:v>99.699239798619402</c:v>
                </c:pt>
                <c:pt idx="4">
                  <c:v>100.2320564229825</c:v>
                </c:pt>
                <c:pt idx="5">
                  <c:v>98.770719449208713</c:v>
                </c:pt>
                <c:pt idx="6">
                  <c:v>100.33589098815911</c:v>
                </c:pt>
                <c:pt idx="7">
                  <c:v>100.66133313964967</c:v>
                </c:pt>
                <c:pt idx="8">
                  <c:v>100.65093788889953</c:v>
                </c:pt>
                <c:pt idx="9">
                  <c:v>101.18085783126257</c:v>
                </c:pt>
                <c:pt idx="10">
                  <c:v>102.01355780690911</c:v>
                </c:pt>
                <c:pt idx="11">
                  <c:v>102.23286027037489</c:v>
                </c:pt>
                <c:pt idx="12">
                  <c:v>103.50551403810294</c:v>
                </c:pt>
                <c:pt idx="13">
                  <c:v>103.88173513571236</c:v>
                </c:pt>
                <c:pt idx="14">
                  <c:v>104.49737672423102</c:v>
                </c:pt>
                <c:pt idx="15">
                  <c:v>105.49418379886286</c:v>
                </c:pt>
                <c:pt idx="16">
                  <c:v>106.07995865450266</c:v>
                </c:pt>
                <c:pt idx="17">
                  <c:v>105.9303124859959</c:v>
                </c:pt>
                <c:pt idx="18">
                  <c:v>108.2014635915415</c:v>
                </c:pt>
                <c:pt idx="19">
                  <c:v>109.11144712540025</c:v>
                </c:pt>
                <c:pt idx="20">
                  <c:v>109.88142497166534</c:v>
                </c:pt>
                <c:pt idx="21">
                  <c:v>111.12760750433556</c:v>
                </c:pt>
                <c:pt idx="22">
                  <c:v>111.2443501359746</c:v>
                </c:pt>
                <c:pt idx="23">
                  <c:v>110.21496015048518</c:v>
                </c:pt>
                <c:pt idx="24">
                  <c:v>112.29568883316281</c:v>
                </c:pt>
                <c:pt idx="25">
                  <c:v>113.76670158741234</c:v>
                </c:pt>
                <c:pt idx="26">
                  <c:v>112.79042036497638</c:v>
                </c:pt>
                <c:pt idx="27">
                  <c:v>115.07462723477661</c:v>
                </c:pt>
                <c:pt idx="28">
                  <c:v>114.02306416858561</c:v>
                </c:pt>
                <c:pt idx="29">
                  <c:v>113.15948199546712</c:v>
                </c:pt>
                <c:pt idx="30">
                  <c:v>115.32994477950493</c:v>
                </c:pt>
                <c:pt idx="31">
                  <c:v>114.06905169125773</c:v>
                </c:pt>
                <c:pt idx="32">
                  <c:v>116.42546045513593</c:v>
                </c:pt>
                <c:pt idx="33">
                  <c:v>115.86078236185011</c:v>
                </c:pt>
                <c:pt idx="34">
                  <c:v>114.71856978821428</c:v>
                </c:pt>
                <c:pt idx="35">
                  <c:v>116.23116540425735</c:v>
                </c:pt>
                <c:pt idx="36">
                  <c:v>117.40210129566636</c:v>
                </c:pt>
                <c:pt idx="37">
                  <c:v>118.20275362264557</c:v>
                </c:pt>
                <c:pt idx="38">
                  <c:v>118.02128575185705</c:v>
                </c:pt>
                <c:pt idx="39">
                  <c:v>119.36095769929005</c:v>
                </c:pt>
                <c:pt idx="40">
                  <c:v>118.59835399183977</c:v>
                </c:pt>
                <c:pt idx="41">
                  <c:v>120.19173958957154</c:v>
                </c:pt>
                <c:pt idx="42">
                  <c:v>122.42305856085684</c:v>
                </c:pt>
                <c:pt idx="43">
                  <c:v>121.51072744878742</c:v>
                </c:pt>
                <c:pt idx="44">
                  <c:v>121.97891924162234</c:v>
                </c:pt>
                <c:pt idx="45">
                  <c:v>119.72855459936265</c:v>
                </c:pt>
                <c:pt idx="46">
                  <c:v>122.08673418499804</c:v>
                </c:pt>
                <c:pt idx="47">
                  <c:v>121.52674516924137</c:v>
                </c:pt>
                <c:pt idx="48">
                  <c:v>121.29997483285374</c:v>
                </c:pt>
                <c:pt idx="49">
                  <c:v>122.69006289035056</c:v>
                </c:pt>
                <c:pt idx="50">
                  <c:v>121.31141751068968</c:v>
                </c:pt>
                <c:pt idx="51">
                  <c:v>121.36807962650151</c:v>
                </c:pt>
                <c:pt idx="52">
                  <c:v>120.5543736478306</c:v>
                </c:pt>
                <c:pt idx="53">
                  <c:v>119.99630033879879</c:v>
                </c:pt>
                <c:pt idx="54">
                  <c:v>121.5648774725917</c:v>
                </c:pt>
                <c:pt idx="55">
                  <c:v>120.22043243222413</c:v>
                </c:pt>
                <c:pt idx="56">
                  <c:v>120.32685483340494</c:v>
                </c:pt>
                <c:pt idx="57">
                  <c:v>120.43864331047071</c:v>
                </c:pt>
                <c:pt idx="58">
                  <c:v>119.68523337614283</c:v>
                </c:pt>
                <c:pt idx="59">
                  <c:v>119.92723485046695</c:v>
                </c:pt>
                <c:pt idx="60">
                  <c:v>119.99638675923836</c:v>
                </c:pt>
                <c:pt idx="61">
                  <c:v>120.30855431333133</c:v>
                </c:pt>
                <c:pt idx="62">
                  <c:v>118.9224249217711</c:v>
                </c:pt>
                <c:pt idx="63">
                  <c:v>120.0087345507778</c:v>
                </c:pt>
                <c:pt idx="64">
                  <c:v>120.14934198027748</c:v>
                </c:pt>
                <c:pt idx="65">
                  <c:v>119.85189105422745</c:v>
                </c:pt>
                <c:pt idx="66">
                  <c:v>120.51685743038318</c:v>
                </c:pt>
                <c:pt idx="67">
                  <c:v>121.61214659431678</c:v>
                </c:pt>
                <c:pt idx="68">
                  <c:v>119.8670544758743</c:v>
                </c:pt>
                <c:pt idx="69">
                  <c:v>120.52706974485734</c:v>
                </c:pt>
                <c:pt idx="70">
                  <c:v>120.76118777571835</c:v>
                </c:pt>
                <c:pt idx="71">
                  <c:v>120.40889621474767</c:v>
                </c:pt>
                <c:pt idx="72">
                  <c:v>120.78924773852091</c:v>
                </c:pt>
                <c:pt idx="73">
                  <c:v>121.06099405625611</c:v>
                </c:pt>
                <c:pt idx="74">
                  <c:v>120.54587452520737</c:v>
                </c:pt>
                <c:pt idx="75">
                  <c:v>120.04779093521418</c:v>
                </c:pt>
                <c:pt idx="76">
                  <c:v>120.58644017798747</c:v>
                </c:pt>
                <c:pt idx="77">
                  <c:v>121.0909486602246</c:v>
                </c:pt>
                <c:pt idx="78">
                  <c:v>121.79414681087827</c:v>
                </c:pt>
                <c:pt idx="79">
                  <c:v>121.30368071872252</c:v>
                </c:pt>
                <c:pt idx="80">
                  <c:v>120.86592778572272</c:v>
                </c:pt>
                <c:pt idx="81">
                  <c:v>120.61563919984242</c:v>
                </c:pt>
                <c:pt idx="82">
                  <c:v>121.06702084969419</c:v>
                </c:pt>
                <c:pt idx="83">
                  <c:v>122.91448607593962</c:v>
                </c:pt>
                <c:pt idx="84">
                  <c:v>122.9877625736188</c:v>
                </c:pt>
                <c:pt idx="85">
                  <c:v>121.18328518454599</c:v>
                </c:pt>
                <c:pt idx="86">
                  <c:v>120.49266777865306</c:v>
                </c:pt>
                <c:pt idx="87">
                  <c:v>119.98309768789944</c:v>
                </c:pt>
                <c:pt idx="88">
                  <c:v>119.25232071469415</c:v>
                </c:pt>
                <c:pt idx="89">
                  <c:v>119.74101146730048</c:v>
                </c:pt>
                <c:pt idx="90">
                  <c:v>120.614168822666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CF-4A47-A2FB-C9109917FC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9353120"/>
        <c:axId val="1239346232"/>
      </c:lineChart>
      <c:catAx>
        <c:axId val="123935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39346232"/>
        <c:crosses val="autoZero"/>
        <c:auto val="1"/>
        <c:lblAlgn val="ctr"/>
        <c:lblOffset val="100"/>
        <c:noMultiLvlLbl val="0"/>
      </c:catAx>
      <c:valAx>
        <c:axId val="1239346232"/>
        <c:scaling>
          <c:orientation val="minMax"/>
          <c:max val="130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3935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b="1" dirty="0"/>
              <a:t>Peruskoulu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Sheet1!$AE$57</c:f>
              <c:strCache>
                <c:ptCount val="1"/>
                <c:pt idx="0">
                  <c:v>Ansiotasoindeksi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Sheet1!$AD$58:$AD$78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xVal>
          <c:yVal>
            <c:numRef>
              <c:f>Sheet1!$AE$58:$AE$78</c:f>
              <c:numCache>
                <c:formatCode>0</c:formatCode>
                <c:ptCount val="21"/>
                <c:pt idx="0">
                  <c:v>100</c:v>
                </c:pt>
                <c:pt idx="1">
                  <c:v>102.17072402057813</c:v>
                </c:pt>
                <c:pt idx="2">
                  <c:v>104.17271240444012</c:v>
                </c:pt>
                <c:pt idx="3">
                  <c:v>107.36360350791787</c:v>
                </c:pt>
                <c:pt idx="4">
                  <c:v>111.12718582342896</c:v>
                </c:pt>
                <c:pt idx="5">
                  <c:v>114.46334982992452</c:v>
                </c:pt>
                <c:pt idx="6">
                  <c:v>115.88993065792128</c:v>
                </c:pt>
                <c:pt idx="7">
                  <c:v>116.72866537630978</c:v>
                </c:pt>
                <c:pt idx="8">
                  <c:v>118.22411492880161</c:v>
                </c:pt>
                <c:pt idx="9">
                  <c:v>123.00461055067737</c:v>
                </c:pt>
                <c:pt idx="10">
                  <c:v>124.31068603555038</c:v>
                </c:pt>
                <c:pt idx="11">
                  <c:v>123.25112631703321</c:v>
                </c:pt>
                <c:pt idx="12">
                  <c:v>123.43701105358524</c:v>
                </c:pt>
                <c:pt idx="13">
                  <c:v>124.32643690894933</c:v>
                </c:pt>
                <c:pt idx="14">
                  <c:v>125.06441674067739</c:v>
                </c:pt>
                <c:pt idx="15">
                  <c:v>127.23793791978983</c:v>
                </c:pt>
                <c:pt idx="16">
                  <c:v>127.80509760629646</c:v>
                </c:pt>
                <c:pt idx="17">
                  <c:v>127.71741919203812</c:v>
                </c:pt>
                <c:pt idx="18">
                  <c:v>128.77593435338804</c:v>
                </c:pt>
                <c:pt idx="19">
                  <c:v>129.68667698839604</c:v>
                </c:pt>
                <c:pt idx="20">
                  <c:v>131.74345217359016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1C1-4D9E-98EF-0DDEEC4827F4}"/>
            </c:ext>
          </c:extLst>
        </c:ser>
        <c:ser>
          <c:idx val="2"/>
          <c:order val="1"/>
          <c:tx>
            <c:strRef>
              <c:f>Sheet1!$AG$57</c:f>
              <c:strCache>
                <c:ptCount val="1"/>
                <c:pt idx="0">
                  <c:v>"Jatkajat"</c:v>
                </c:pt>
              </c:strCache>
            </c:strRef>
          </c:tx>
          <c:spPr>
            <a:ln w="190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Sheet1!$AD$58:$AD$78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xVal>
          <c:yVal>
            <c:numRef>
              <c:f>Sheet1!$AG$58:$AG$78</c:f>
              <c:numCache>
                <c:formatCode>0</c:formatCode>
                <c:ptCount val="21"/>
                <c:pt idx="0">
                  <c:v>100</c:v>
                </c:pt>
                <c:pt idx="1">
                  <c:v>101.92971796335399</c:v>
                </c:pt>
                <c:pt idx="2">
                  <c:v>103.93609532602406</c:v>
                </c:pt>
                <c:pt idx="3">
                  <c:v>107.05374034340966</c:v>
                </c:pt>
                <c:pt idx="4">
                  <c:v>110.59375374709019</c:v>
                </c:pt>
                <c:pt idx="5">
                  <c:v>113.98207193584042</c:v>
                </c:pt>
                <c:pt idx="6">
                  <c:v>116.22370367246491</c:v>
                </c:pt>
                <c:pt idx="7">
                  <c:v>118.33009476097436</c:v>
                </c:pt>
                <c:pt idx="8">
                  <c:v>118.72033232404577</c:v>
                </c:pt>
                <c:pt idx="9">
                  <c:v>122.58143333880469</c:v>
                </c:pt>
                <c:pt idx="10">
                  <c:v>124.43935501093648</c:v>
                </c:pt>
                <c:pt idx="11">
                  <c:v>123.68659270112272</c:v>
                </c:pt>
                <c:pt idx="12">
                  <c:v>124.61018808430593</c:v>
                </c:pt>
                <c:pt idx="13">
                  <c:v>125.87454282655663</c:v>
                </c:pt>
                <c:pt idx="14">
                  <c:v>126.54393440301152</c:v>
                </c:pt>
                <c:pt idx="15">
                  <c:v>128.60774719417159</c:v>
                </c:pt>
                <c:pt idx="16">
                  <c:v>130.44642482045194</c:v>
                </c:pt>
                <c:pt idx="17">
                  <c:v>130.9372938579796</c:v>
                </c:pt>
                <c:pt idx="18">
                  <c:v>133.50660107176438</c:v>
                </c:pt>
                <c:pt idx="19">
                  <c:v>135.42747209712491</c:v>
                </c:pt>
                <c:pt idx="20">
                  <c:v>137.97640309924009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1C1-4D9E-98EF-0DDEEC482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3708928"/>
        <c:axId val="693709912"/>
      </c:scatterChart>
      <c:valAx>
        <c:axId val="693708928"/>
        <c:scaling>
          <c:orientation val="minMax"/>
          <c:max val="2020"/>
          <c:min val="2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93709912"/>
        <c:crosses val="autoZero"/>
        <c:crossBetween val="midCat"/>
      </c:valAx>
      <c:valAx>
        <c:axId val="693709912"/>
        <c:scaling>
          <c:orientation val="minMax"/>
          <c:max val="180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937089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b="1" dirty="0"/>
              <a:t>Ammattikoulu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Sheet1!$AE$57</c:f>
              <c:strCache>
                <c:ptCount val="1"/>
                <c:pt idx="0">
                  <c:v>Ansiotasoindeksi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Sheet1!$AD$58:$AD$78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xVal>
          <c:yVal>
            <c:numRef>
              <c:f>Sheet1!$AE$58:$AE$78</c:f>
              <c:numCache>
                <c:formatCode>0</c:formatCode>
                <c:ptCount val="21"/>
                <c:pt idx="0">
                  <c:v>100</c:v>
                </c:pt>
                <c:pt idx="1">
                  <c:v>102.17072402057813</c:v>
                </c:pt>
                <c:pt idx="2">
                  <c:v>104.17271240444012</c:v>
                </c:pt>
                <c:pt idx="3">
                  <c:v>107.36360350791787</c:v>
                </c:pt>
                <c:pt idx="4">
                  <c:v>111.12718582342896</c:v>
                </c:pt>
                <c:pt idx="5">
                  <c:v>114.46334982992452</c:v>
                </c:pt>
                <c:pt idx="6">
                  <c:v>115.88993065792128</c:v>
                </c:pt>
                <c:pt idx="7">
                  <c:v>116.72866537630978</c:v>
                </c:pt>
                <c:pt idx="8">
                  <c:v>118.22411492880161</c:v>
                </c:pt>
                <c:pt idx="9">
                  <c:v>123.00461055067737</c:v>
                </c:pt>
                <c:pt idx="10">
                  <c:v>124.31068603555038</c:v>
                </c:pt>
                <c:pt idx="11">
                  <c:v>123.25112631703321</c:v>
                </c:pt>
                <c:pt idx="12">
                  <c:v>123.43701105358524</c:v>
                </c:pt>
                <c:pt idx="13">
                  <c:v>124.32643690894933</c:v>
                </c:pt>
                <c:pt idx="14">
                  <c:v>125.06441674067739</c:v>
                </c:pt>
                <c:pt idx="15">
                  <c:v>127.23793791978983</c:v>
                </c:pt>
                <c:pt idx="16">
                  <c:v>127.80509760629646</c:v>
                </c:pt>
                <c:pt idx="17">
                  <c:v>127.71741919203812</c:v>
                </c:pt>
                <c:pt idx="18">
                  <c:v>128.77593435338804</c:v>
                </c:pt>
                <c:pt idx="19">
                  <c:v>129.68667698839604</c:v>
                </c:pt>
                <c:pt idx="20">
                  <c:v>131.74345217359016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460-4F6D-8E52-D338C1FEC5D1}"/>
            </c:ext>
          </c:extLst>
        </c:ser>
        <c:ser>
          <c:idx val="2"/>
          <c:order val="1"/>
          <c:tx>
            <c:strRef>
              <c:f>Sheet1!$AH$57</c:f>
              <c:strCache>
                <c:ptCount val="1"/>
                <c:pt idx="0">
                  <c:v>"Jatkajat"</c:v>
                </c:pt>
              </c:strCache>
            </c:strRef>
          </c:tx>
          <c:spPr>
            <a:ln w="190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Sheet1!$AD$58:$AD$78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xVal>
          <c:yVal>
            <c:numRef>
              <c:f>Sheet1!$AH$58:$AH$78</c:f>
              <c:numCache>
                <c:formatCode>0</c:formatCode>
                <c:ptCount val="21"/>
                <c:pt idx="0">
                  <c:v>100</c:v>
                </c:pt>
                <c:pt idx="1">
                  <c:v>102.36821003104937</c:v>
                </c:pt>
                <c:pt idx="2">
                  <c:v>104.98458452036668</c:v>
                </c:pt>
                <c:pt idx="3">
                  <c:v>108.62203574098447</c:v>
                </c:pt>
                <c:pt idx="4">
                  <c:v>112.77753624529221</c:v>
                </c:pt>
                <c:pt idx="5">
                  <c:v>116.58265248734313</c:v>
                </c:pt>
                <c:pt idx="6">
                  <c:v>119.40385070885877</c:v>
                </c:pt>
                <c:pt idx="7">
                  <c:v>122.19301749019994</c:v>
                </c:pt>
                <c:pt idx="8">
                  <c:v>122.87270470494474</c:v>
                </c:pt>
                <c:pt idx="9">
                  <c:v>127.16048570474028</c:v>
                </c:pt>
                <c:pt idx="10">
                  <c:v>129.82087932473138</c:v>
                </c:pt>
                <c:pt idx="11">
                  <c:v>129.48430958893488</c:v>
                </c:pt>
                <c:pt idx="12">
                  <c:v>130.77267218673569</c:v>
                </c:pt>
                <c:pt idx="13">
                  <c:v>132.38234061033916</c:v>
                </c:pt>
                <c:pt idx="14">
                  <c:v>133.25547376563674</c:v>
                </c:pt>
                <c:pt idx="15">
                  <c:v>135.64303031605007</c:v>
                </c:pt>
                <c:pt idx="16">
                  <c:v>137.43399652023814</c:v>
                </c:pt>
                <c:pt idx="17">
                  <c:v>138.30772295220046</c:v>
                </c:pt>
                <c:pt idx="18">
                  <c:v>141.48783875393235</c:v>
                </c:pt>
                <c:pt idx="19">
                  <c:v>143.79092871119684</c:v>
                </c:pt>
                <c:pt idx="20">
                  <c:v>146.8247842967277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460-4F6D-8E52-D338C1FEC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3708928"/>
        <c:axId val="693709912"/>
      </c:scatterChart>
      <c:valAx>
        <c:axId val="693708928"/>
        <c:scaling>
          <c:orientation val="minMax"/>
          <c:max val="2020"/>
          <c:min val="2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93709912"/>
        <c:crosses val="autoZero"/>
        <c:crossBetween val="midCat"/>
      </c:valAx>
      <c:valAx>
        <c:axId val="693709912"/>
        <c:scaling>
          <c:orientation val="minMax"/>
          <c:max val="180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937089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b="1" dirty="0"/>
              <a:t>Alempi korkeakoulu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Sheet1!$AE$57</c:f>
              <c:strCache>
                <c:ptCount val="1"/>
                <c:pt idx="0">
                  <c:v>Ansiotasoindeksi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Sheet1!$AD$58:$AD$78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xVal>
          <c:yVal>
            <c:numRef>
              <c:f>Sheet1!$AE$58:$AE$78</c:f>
              <c:numCache>
                <c:formatCode>0</c:formatCode>
                <c:ptCount val="21"/>
                <c:pt idx="0">
                  <c:v>100</c:v>
                </c:pt>
                <c:pt idx="1">
                  <c:v>102.17072402057813</c:v>
                </c:pt>
                <c:pt idx="2">
                  <c:v>104.17271240444012</c:v>
                </c:pt>
                <c:pt idx="3">
                  <c:v>107.36360350791787</c:v>
                </c:pt>
                <c:pt idx="4">
                  <c:v>111.12718582342896</c:v>
                </c:pt>
                <c:pt idx="5">
                  <c:v>114.46334982992452</c:v>
                </c:pt>
                <c:pt idx="6">
                  <c:v>115.88993065792128</c:v>
                </c:pt>
                <c:pt idx="7">
                  <c:v>116.72866537630978</c:v>
                </c:pt>
                <c:pt idx="8">
                  <c:v>118.22411492880161</c:v>
                </c:pt>
                <c:pt idx="9">
                  <c:v>123.00461055067737</c:v>
                </c:pt>
                <c:pt idx="10">
                  <c:v>124.31068603555038</c:v>
                </c:pt>
                <c:pt idx="11">
                  <c:v>123.25112631703321</c:v>
                </c:pt>
                <c:pt idx="12">
                  <c:v>123.43701105358524</c:v>
                </c:pt>
                <c:pt idx="13">
                  <c:v>124.32643690894933</c:v>
                </c:pt>
                <c:pt idx="14">
                  <c:v>125.06441674067739</c:v>
                </c:pt>
                <c:pt idx="15">
                  <c:v>127.23793791978983</c:v>
                </c:pt>
                <c:pt idx="16">
                  <c:v>127.80509760629646</c:v>
                </c:pt>
                <c:pt idx="17">
                  <c:v>127.71741919203812</c:v>
                </c:pt>
                <c:pt idx="18">
                  <c:v>128.77593435338804</c:v>
                </c:pt>
                <c:pt idx="19">
                  <c:v>129.68667698839604</c:v>
                </c:pt>
                <c:pt idx="20">
                  <c:v>131.74345217359016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341-41FD-9261-3C6FEA3C860A}"/>
            </c:ext>
          </c:extLst>
        </c:ser>
        <c:ser>
          <c:idx val="2"/>
          <c:order val="1"/>
          <c:tx>
            <c:strRef>
              <c:f>Sheet1!$AI$57</c:f>
              <c:strCache>
                <c:ptCount val="1"/>
                <c:pt idx="0">
                  <c:v>"Jatkajat"</c:v>
                </c:pt>
              </c:strCache>
            </c:strRef>
          </c:tx>
          <c:spPr>
            <a:ln w="190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Sheet1!$AD$58:$AD$78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xVal>
          <c:yVal>
            <c:numRef>
              <c:f>Sheet1!$AI$58:$AI$78</c:f>
              <c:numCache>
                <c:formatCode>0</c:formatCode>
                <c:ptCount val="21"/>
                <c:pt idx="0">
                  <c:v>100</c:v>
                </c:pt>
                <c:pt idx="1">
                  <c:v>102.93592860004426</c:v>
                </c:pt>
                <c:pt idx="2">
                  <c:v>105.27168344760453</c:v>
                </c:pt>
                <c:pt idx="3">
                  <c:v>109.51461966312999</c:v>
                </c:pt>
                <c:pt idx="4">
                  <c:v>114.07467443384522</c:v>
                </c:pt>
                <c:pt idx="5">
                  <c:v>118.32254814659346</c:v>
                </c:pt>
                <c:pt idx="6">
                  <c:v>121.21352486225013</c:v>
                </c:pt>
                <c:pt idx="7">
                  <c:v>124.20813151440235</c:v>
                </c:pt>
                <c:pt idx="8">
                  <c:v>127.27981211425534</c:v>
                </c:pt>
                <c:pt idx="9">
                  <c:v>131.09389749430534</c:v>
                </c:pt>
                <c:pt idx="10">
                  <c:v>133.47604236038967</c:v>
                </c:pt>
                <c:pt idx="11">
                  <c:v>133.5715619031325</c:v>
                </c:pt>
                <c:pt idx="12">
                  <c:v>135.00606062497391</c:v>
                </c:pt>
                <c:pt idx="13">
                  <c:v>137.07220741308657</c:v>
                </c:pt>
                <c:pt idx="14">
                  <c:v>138.05675637441485</c:v>
                </c:pt>
                <c:pt idx="15">
                  <c:v>140.81689647214699</c:v>
                </c:pt>
                <c:pt idx="16">
                  <c:v>143.04364656235717</c:v>
                </c:pt>
                <c:pt idx="17">
                  <c:v>144.06413825702268</c:v>
                </c:pt>
                <c:pt idx="18">
                  <c:v>147.29081209775686</c:v>
                </c:pt>
                <c:pt idx="19">
                  <c:v>150.45299167870942</c:v>
                </c:pt>
                <c:pt idx="20">
                  <c:v>154.31658563638533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341-41FD-9261-3C6FEA3C86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3708928"/>
        <c:axId val="693709912"/>
      </c:scatterChart>
      <c:valAx>
        <c:axId val="693708928"/>
        <c:scaling>
          <c:orientation val="minMax"/>
          <c:max val="2020"/>
          <c:min val="2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93709912"/>
        <c:crosses val="autoZero"/>
        <c:crossBetween val="midCat"/>
      </c:valAx>
      <c:valAx>
        <c:axId val="693709912"/>
        <c:scaling>
          <c:orientation val="minMax"/>
          <c:max val="180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937089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b="1" dirty="0"/>
              <a:t>Korkeakoulu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Sheet1!$AE$57</c:f>
              <c:strCache>
                <c:ptCount val="1"/>
                <c:pt idx="0">
                  <c:v>Ansiotasoindeksi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Sheet1!$AD$58:$AD$78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xVal>
          <c:yVal>
            <c:numRef>
              <c:f>Sheet1!$AE$58:$AE$78</c:f>
              <c:numCache>
                <c:formatCode>0</c:formatCode>
                <c:ptCount val="21"/>
                <c:pt idx="0">
                  <c:v>100</c:v>
                </c:pt>
                <c:pt idx="1">
                  <c:v>102.17072402057813</c:v>
                </c:pt>
                <c:pt idx="2">
                  <c:v>104.17271240444012</c:v>
                </c:pt>
                <c:pt idx="3">
                  <c:v>107.36360350791787</c:v>
                </c:pt>
                <c:pt idx="4">
                  <c:v>111.12718582342896</c:v>
                </c:pt>
                <c:pt idx="5">
                  <c:v>114.46334982992452</c:v>
                </c:pt>
                <c:pt idx="6">
                  <c:v>115.88993065792128</c:v>
                </c:pt>
                <c:pt idx="7">
                  <c:v>116.72866537630978</c:v>
                </c:pt>
                <c:pt idx="8">
                  <c:v>118.22411492880161</c:v>
                </c:pt>
                <c:pt idx="9">
                  <c:v>123.00461055067737</c:v>
                </c:pt>
                <c:pt idx="10">
                  <c:v>124.31068603555038</c:v>
                </c:pt>
                <c:pt idx="11">
                  <c:v>123.25112631703321</c:v>
                </c:pt>
                <c:pt idx="12">
                  <c:v>123.43701105358524</c:v>
                </c:pt>
                <c:pt idx="13">
                  <c:v>124.32643690894933</c:v>
                </c:pt>
                <c:pt idx="14">
                  <c:v>125.06441674067739</c:v>
                </c:pt>
                <c:pt idx="15">
                  <c:v>127.23793791978983</c:v>
                </c:pt>
                <c:pt idx="16">
                  <c:v>127.80509760629646</c:v>
                </c:pt>
                <c:pt idx="17">
                  <c:v>127.71741919203812</c:v>
                </c:pt>
                <c:pt idx="18">
                  <c:v>128.77593435338804</c:v>
                </c:pt>
                <c:pt idx="19">
                  <c:v>129.68667698839604</c:v>
                </c:pt>
                <c:pt idx="20">
                  <c:v>131.74345217359016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CFC-44E1-B644-F4457FC09BDD}"/>
            </c:ext>
          </c:extLst>
        </c:ser>
        <c:ser>
          <c:idx val="2"/>
          <c:order val="1"/>
          <c:tx>
            <c:strRef>
              <c:f>Sheet1!$AJ$57</c:f>
              <c:strCache>
                <c:ptCount val="1"/>
                <c:pt idx="0">
                  <c:v>"Jatkajat"</c:v>
                </c:pt>
              </c:strCache>
            </c:strRef>
          </c:tx>
          <c:spPr>
            <a:ln w="190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Sheet1!$AD$58:$AD$78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xVal>
          <c:yVal>
            <c:numRef>
              <c:f>Sheet1!$AJ$58:$AJ$78</c:f>
              <c:numCache>
                <c:formatCode>0</c:formatCode>
                <c:ptCount val="21"/>
                <c:pt idx="0">
                  <c:v>100</c:v>
                </c:pt>
                <c:pt idx="1">
                  <c:v>104.05534198325309</c:v>
                </c:pt>
                <c:pt idx="2">
                  <c:v>106.97469594894935</c:v>
                </c:pt>
                <c:pt idx="3">
                  <c:v>112.09514126171926</c:v>
                </c:pt>
                <c:pt idx="4">
                  <c:v>117.49769386464357</c:v>
                </c:pt>
                <c:pt idx="5">
                  <c:v>122.23049993013721</c:v>
                </c:pt>
                <c:pt idx="6">
                  <c:v>126.15690784665239</c:v>
                </c:pt>
                <c:pt idx="7">
                  <c:v>130.44006376007971</c:v>
                </c:pt>
                <c:pt idx="8">
                  <c:v>134.64337478314275</c:v>
                </c:pt>
                <c:pt idx="9">
                  <c:v>138.92477946957317</c:v>
                </c:pt>
                <c:pt idx="10">
                  <c:v>142.16100177127834</c:v>
                </c:pt>
                <c:pt idx="11">
                  <c:v>143.65499693190131</c:v>
                </c:pt>
                <c:pt idx="12">
                  <c:v>145.91699278798725</c:v>
                </c:pt>
                <c:pt idx="13">
                  <c:v>148.93601936729658</c:v>
                </c:pt>
                <c:pt idx="14">
                  <c:v>150.41830971027579</c:v>
                </c:pt>
                <c:pt idx="15">
                  <c:v>154.26131466376151</c:v>
                </c:pt>
                <c:pt idx="16">
                  <c:v>157.42962709113729</c:v>
                </c:pt>
                <c:pt idx="17">
                  <c:v>158.78742307288621</c:v>
                </c:pt>
                <c:pt idx="18">
                  <c:v>162.63135421539329</c:v>
                </c:pt>
                <c:pt idx="19">
                  <c:v>167.02527343038352</c:v>
                </c:pt>
                <c:pt idx="20">
                  <c:v>171.790229997962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CFC-44E1-B644-F4457FC09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3708928"/>
        <c:axId val="693709912"/>
      </c:scatterChart>
      <c:valAx>
        <c:axId val="693708928"/>
        <c:scaling>
          <c:orientation val="minMax"/>
          <c:max val="2020"/>
          <c:min val="2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93709912"/>
        <c:crosses val="autoZero"/>
        <c:crossBetween val="midCat"/>
      </c:valAx>
      <c:valAx>
        <c:axId val="693709912"/>
        <c:scaling>
          <c:orientation val="minMax"/>
          <c:max val="180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937089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12418370911827"/>
          <c:y val="2.8960674368685803E-2"/>
          <c:w val="0.83218421076205062"/>
          <c:h val="0.84511831347626831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0.11200897323731977"/>
                  <c:y val="0.12900469834047257"/>
                </c:manualLayout>
              </c:layout>
              <c:tx>
                <c:rich>
                  <a:bodyPr/>
                  <a:lstStyle/>
                  <a:p>
                    <a:fld id="{44DD832D-2867-464E-A749-984BB5754B4C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{44DD832D-2867-464E-A749-984BB5754B4C}</c15:txfldGUID>
                      <c15:f>Digi!$J$148</c15:f>
                      <c15:dlblFieldTableCache>
                        <c:ptCount val="1"/>
                        <c:pt idx="0">
                          <c:v>Euroalue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10FA-4D33-B53B-D3A00007F7F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369CE30-7E09-4CE2-B9A4-2350E3CF078A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{2369CE30-7E09-4CE2-B9A4-2350E3CF078A}</c15:txfldGUID>
                      <c15:f>Digi!$J$150</c15:f>
                      <c15:dlblFieldTableCache>
                        <c:ptCount val="1"/>
                        <c:pt idx="0">
                          <c:v>Bulgaria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10FA-4D33-B53B-D3A00007F7F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5A00FCB-FC26-4224-96DB-DDA07B196D73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{95A00FCB-FC26-4224-96DB-DDA07B196D73}</c15:txfldGUID>
                      <c15:f>Digi!$J$152</c15:f>
                      <c15:dlblFieldTableCache>
                        <c:ptCount val="1"/>
                        <c:pt idx="0">
                          <c:v>Tanska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10FA-4D33-B53B-D3A00007F7F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7483838-85B9-4D55-AD49-20D01ACC7B32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{A7483838-85B9-4D55-AD49-20D01ACC7B32}</c15:txfldGUID>
                      <c15:f>Digi!$J$153</c15:f>
                      <c15:dlblFieldTableCache>
                        <c:ptCount val="1"/>
                        <c:pt idx="0">
                          <c:v>Saksa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10FA-4D33-B53B-D3A00007F7FB}"/>
                </c:ext>
              </c:extLst>
            </c:dLbl>
            <c:dLbl>
              <c:idx val="7"/>
              <c:layout>
                <c:manualLayout>
                  <c:x val="2.0582892155545405E-2"/>
                  <c:y val="1.036358872467451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AF1A52D-2266-4CC9-821A-699D587393A5}" type="CELLREF">
                      <a:rPr lang="en-US"/>
                      <a:pPr>
                        <a:defRPr/>
                      </a:pPr>
                      <a:t>[CELLREF]</a:t>
                    </a:fld>
                    <a:endParaRPr lang="fi-FI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9412808040633132E-2"/>
                      <c:h val="3.6596942892970698E-2"/>
                    </c:manualLayout>
                  </c15:layout>
                  <c15:dlblFieldTable>
                    <c15:dlblFTEntry>
                      <c15:txfldGUID>{0AF1A52D-2266-4CC9-821A-699D587393A5}</c15:txfldGUID>
                      <c15:f>Digi!$J$154</c15:f>
                      <c15:dlblFieldTableCache>
                        <c:ptCount val="1"/>
                        <c:pt idx="0">
                          <c:v>Viro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10FA-4D33-B53B-D3A00007F7FB}"/>
                </c:ext>
              </c:extLst>
            </c:dLbl>
            <c:dLbl>
              <c:idx val="8"/>
              <c:layout>
                <c:manualLayout>
                  <c:x val="-1.2970168612191959E-2"/>
                  <c:y val="-6.2451209992193626E-2"/>
                </c:manualLayout>
              </c:layout>
              <c:tx>
                <c:rich>
                  <a:bodyPr/>
                  <a:lstStyle/>
                  <a:p>
                    <a:fld id="{810ADE1C-974A-4CD0-A08C-406DB32F4BCF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{810ADE1C-974A-4CD0-A08C-406DB32F4BCF}</c15:txfldGUID>
                      <c15:f>Digi!$J$155</c15:f>
                      <c15:dlblFieldTableCache>
                        <c:ptCount val="1"/>
                        <c:pt idx="0">
                          <c:v>Irlanti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10FA-4D33-B53B-D3A00007F7FB}"/>
                </c:ext>
              </c:extLst>
            </c:dLbl>
            <c:dLbl>
              <c:idx val="11"/>
              <c:layout>
                <c:manualLayout>
                  <c:x val="1.0376134889753471E-2"/>
                  <c:y val="6.5573770491803282E-2"/>
                </c:manualLayout>
              </c:layout>
              <c:tx>
                <c:rich>
                  <a:bodyPr/>
                  <a:lstStyle/>
                  <a:p>
                    <a:fld id="{C9DAC42F-0CDF-476D-826C-30CB9863E4F2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{C9DAC42F-0CDF-476D-826C-30CB9863E4F2}</c15:txfldGUID>
                      <c15:f>Digi!$J$158</c15:f>
                      <c15:dlblFieldTableCache>
                        <c:ptCount val="1"/>
                        <c:pt idx="0">
                          <c:v>Ranska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10FA-4D33-B53B-D3A00007F7FB}"/>
                </c:ext>
              </c:extLst>
            </c:dLbl>
            <c:dLbl>
              <c:idx val="12"/>
              <c:layout>
                <c:manualLayout>
                  <c:x val="-1.5865021991704961E-2"/>
                  <c:y val="4.0036878112274833E-2"/>
                </c:manualLayout>
              </c:layout>
              <c:tx>
                <c:rich>
                  <a:bodyPr/>
                  <a:lstStyle/>
                  <a:p>
                    <a:fld id="{B235FA4E-DC43-4210-82B5-F4489D0F2DBE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{B235FA4E-DC43-4210-82B5-F4489D0F2DBE}</c15:txfldGUID>
                      <c15:f>Digi!$J$159</c15:f>
                      <c15:dlblFieldTableCache>
                        <c:ptCount val="1"/>
                        <c:pt idx="0">
                          <c:v>Kroatia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10FA-4D33-B53B-D3A00007F7FB}"/>
                </c:ext>
              </c:extLst>
            </c:dLbl>
            <c:dLbl>
              <c:idx val="20"/>
              <c:layout>
                <c:manualLayout>
                  <c:x val="-9.5113471063806945E-17"/>
                  <c:y val="9.9921935987509758E-2"/>
                </c:manualLayout>
              </c:layout>
              <c:tx>
                <c:rich>
                  <a:bodyPr/>
                  <a:lstStyle/>
                  <a:p>
                    <a:fld id="{0718CA25-3370-4866-8AED-801B7659112A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{0718CA25-3370-4866-8AED-801B7659112A}</c15:txfldGUID>
                      <c15:f>Digi!$J$167</c15:f>
                      <c15:dlblFieldTableCache>
                        <c:ptCount val="1"/>
                        <c:pt idx="0">
                          <c:v>Alankomaat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10FA-4D33-B53B-D3A00007F7FB}"/>
                </c:ext>
              </c:extLst>
            </c:dLbl>
            <c:dLbl>
              <c:idx val="24"/>
              <c:layout>
                <c:manualLayout>
                  <c:x val="-4.7556735531903473E-17"/>
                  <c:y val="-1.8735362997658194E-2"/>
                </c:manualLayout>
              </c:layout>
              <c:tx>
                <c:rich>
                  <a:bodyPr/>
                  <a:lstStyle/>
                  <a:p>
                    <a:fld id="{52B915DD-ADBF-494D-AE90-425DE566F99A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{52B915DD-ADBF-494D-AE90-425DE566F99A}</c15:txfldGUID>
                      <c15:f>Digi!$J$171</c15:f>
                      <c15:dlblFieldTableCache>
                        <c:ptCount val="1"/>
                        <c:pt idx="0">
                          <c:v>Romania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10FA-4D33-B53B-D3A00007F7FB}"/>
                </c:ext>
              </c:extLst>
            </c:dLbl>
            <c:dLbl>
              <c:idx val="27"/>
              <c:layout>
                <c:manualLayout>
                  <c:x val="7.7821011673150798E-3"/>
                  <c:y val="-9.055425448868072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6F93F19-B36A-4B4D-8AF0-37386CA5F100}" type="CELLREF">
                      <a:rPr lang="en-US"/>
                      <a:pPr>
                        <a:defRPr/>
                      </a:pPr>
                      <a:t>[CELLREF]</a:t>
                    </a:fld>
                    <a:endParaRPr lang="fi-FI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>
                    <c15:dlblFTEntry>
                      <c15:txfldGUID>{06F93F19-B36A-4B4D-8AF0-37386CA5F100}</c15:txfldGUID>
                      <c15:f>Digi!$N$174</c15:f>
                      <c15:dlblFieldTableCache>
                        <c:ptCount val="1"/>
                        <c:pt idx="0">
                          <c:v>SUOMI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10FA-4D33-B53B-D3A00007F7FB}"/>
                </c:ext>
              </c:extLst>
            </c:dLbl>
            <c:dLbl>
              <c:idx val="28"/>
              <c:layout>
                <c:manualLayout>
                  <c:x val="-3.3722438391699187E-2"/>
                  <c:y val="-6.8696330991412993E-2"/>
                </c:manualLayout>
              </c:layout>
              <c:tx>
                <c:rich>
                  <a:bodyPr/>
                  <a:lstStyle/>
                  <a:p>
                    <a:fld id="{E421ACA3-37B4-4047-A54B-990B23645DC0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{E421ACA3-37B4-4047-A54B-990B23645DC0}</c15:txfldGUID>
                      <c15:f>Digi!$J$175</c15:f>
                      <c15:dlblFieldTableCache>
                        <c:ptCount val="1"/>
                        <c:pt idx="0">
                          <c:v>Ruotsi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10FA-4D33-B53B-D3A00007F7FB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9FEBFE7F-85A5-4876-BDDF-CDE52020D206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{9FEBFE7F-85A5-4876-BDDF-CDE52020D206}</c15:txfldGUID>
                      <c15:f>Digi!$J$176</c15:f>
                      <c15:dlblFieldTableCache>
                        <c:ptCount val="1"/>
                        <c:pt idx="0">
                          <c:v>Norja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10FA-4D33-B53B-D3A00007F7FB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04858253-3A9C-42F0-BFA7-4F9F0D485056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{04858253-3A9C-42F0-BFA7-4F9F0D485056}</c15:txfldGUID>
                      <c15:f>Digi!$J$177</c15:f>
                      <c15:dlblFieldTableCache>
                        <c:ptCount val="1"/>
                        <c:pt idx="0">
                          <c:v>Serbia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D-10FA-4D33-B53B-D3A00007F7FB}"/>
                </c:ext>
              </c:extLst>
            </c:dLbl>
            <c:dLbl>
              <c:idx val="31"/>
              <c:layout>
                <c:manualLayout>
                  <c:x val="-0.11154345006485085"/>
                  <c:y val="-7.1818891491022635E-2"/>
                </c:manualLayout>
              </c:layout>
              <c:tx>
                <c:rich>
                  <a:bodyPr/>
                  <a:lstStyle/>
                  <a:p>
                    <a:fld id="{13FD18A3-B91D-48DE-8716-69DF1BB58198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{13FD18A3-B91D-48DE-8716-69DF1BB58198}</c15:txfldGUID>
                      <c15:f>Digi!$J$178</c15:f>
                      <c15:dlblFieldTableCache>
                        <c:ptCount val="1"/>
                        <c:pt idx="0">
                          <c:v>Bosnia ja Herzegovina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E-10FA-4D33-B53B-D3A00007F7FB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numFmt formatCode="#,##0.0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</c:trendlineLbl>
          </c:trendline>
          <c:xVal>
            <c:numRef>
              <c:f>Digi!$K$147:$K$178</c:f>
              <c:numCache>
                <c:formatCode>General</c:formatCode>
                <c:ptCount val="32"/>
                <c:pt idx="0">
                  <c:v>31.05</c:v>
                </c:pt>
                <c:pt idx="1">
                  <c:v>33.369999999999997</c:v>
                </c:pt>
                <c:pt idx="2">
                  <c:v>34.18</c:v>
                </c:pt>
                <c:pt idx="3">
                  <c:v>11.29</c:v>
                </c:pt>
                <c:pt idx="4">
                  <c:v>25.79</c:v>
                </c:pt>
                <c:pt idx="5">
                  <c:v>48.53</c:v>
                </c:pt>
                <c:pt idx="6">
                  <c:v>38.840000000000003</c:v>
                </c:pt>
                <c:pt idx="7">
                  <c:v>37.03</c:v>
                </c:pt>
                <c:pt idx="8">
                  <c:v>34.14</c:v>
                </c:pt>
                <c:pt idx="9">
                  <c:v>23.32</c:v>
                </c:pt>
                <c:pt idx="10">
                  <c:v>36.090000000000003</c:v>
                </c:pt>
                <c:pt idx="11">
                  <c:v>30.92</c:v>
                </c:pt>
                <c:pt idx="12">
                  <c:v>35.340000000000003</c:v>
                </c:pt>
                <c:pt idx="13">
                  <c:v>22.02</c:v>
                </c:pt>
                <c:pt idx="14">
                  <c:v>25.23</c:v>
                </c:pt>
                <c:pt idx="15">
                  <c:v>24.45</c:v>
                </c:pt>
                <c:pt idx="16">
                  <c:v>32.299999999999997</c:v>
                </c:pt>
                <c:pt idx="17">
                  <c:v>35.76</c:v>
                </c:pt>
                <c:pt idx="18">
                  <c:v>25.36</c:v>
                </c:pt>
                <c:pt idx="19">
                  <c:v>38.25</c:v>
                </c:pt>
                <c:pt idx="20">
                  <c:v>49.56</c:v>
                </c:pt>
                <c:pt idx="21">
                  <c:v>39.22</c:v>
                </c:pt>
                <c:pt idx="22">
                  <c:v>21.29</c:v>
                </c:pt>
                <c:pt idx="23">
                  <c:v>32.1</c:v>
                </c:pt>
                <c:pt idx="24">
                  <c:v>10.33</c:v>
                </c:pt>
                <c:pt idx="25">
                  <c:v>31.07</c:v>
                </c:pt>
                <c:pt idx="26">
                  <c:v>27.07</c:v>
                </c:pt>
                <c:pt idx="27">
                  <c:v>50.07</c:v>
                </c:pt>
                <c:pt idx="28">
                  <c:v>46.04</c:v>
                </c:pt>
                <c:pt idx="29">
                  <c:v>51.09</c:v>
                </c:pt>
                <c:pt idx="30">
                  <c:v>19.829999999999998</c:v>
                </c:pt>
                <c:pt idx="31">
                  <c:v>7.79</c:v>
                </c:pt>
              </c:numCache>
            </c:numRef>
          </c:xVal>
          <c:yVal>
            <c:numRef>
              <c:f>Digi!$O$147:$O$178</c:f>
              <c:numCache>
                <c:formatCode>General</c:formatCode>
                <c:ptCount val="32"/>
                <c:pt idx="0">
                  <c:v>28.1</c:v>
                </c:pt>
                <c:pt idx="1">
                  <c:v>28.3</c:v>
                </c:pt>
                <c:pt idx="2">
                  <c:v>32.9</c:v>
                </c:pt>
                <c:pt idx="3">
                  <c:v>16.399999999999999</c:v>
                </c:pt>
                <c:pt idx="4">
                  <c:v>27.1</c:v>
                </c:pt>
                <c:pt idx="5">
                  <c:v>44.5</c:v>
                </c:pt>
                <c:pt idx="6">
                  <c:v>33.5</c:v>
                </c:pt>
                <c:pt idx="7">
                  <c:v>27.1</c:v>
                </c:pt>
                <c:pt idx="8">
                  <c:v>42.8</c:v>
                </c:pt>
                <c:pt idx="9">
                  <c:v>17.399999999999999</c:v>
                </c:pt>
                <c:pt idx="10">
                  <c:v>24.6</c:v>
                </c:pt>
                <c:pt idx="11">
                  <c:v>19.2</c:v>
                </c:pt>
                <c:pt idx="12">
                  <c:v>23.4</c:v>
                </c:pt>
                <c:pt idx="13">
                  <c:v>25</c:v>
                </c:pt>
                <c:pt idx="14">
                  <c:v>30.5</c:v>
                </c:pt>
                <c:pt idx="15">
                  <c:v>19</c:v>
                </c:pt>
                <c:pt idx="16">
                  <c:v>26.3</c:v>
                </c:pt>
                <c:pt idx="17">
                  <c:v>27.5</c:v>
                </c:pt>
                <c:pt idx="18">
                  <c:v>21.9</c:v>
                </c:pt>
                <c:pt idx="19">
                  <c:v>37.4</c:v>
                </c:pt>
                <c:pt idx="20">
                  <c:v>36.299999999999997</c:v>
                </c:pt>
                <c:pt idx="21">
                  <c:v>28.7</c:v>
                </c:pt>
                <c:pt idx="22">
                  <c:v>25.1</c:v>
                </c:pt>
                <c:pt idx="23">
                  <c:v>30.8</c:v>
                </c:pt>
                <c:pt idx="24">
                  <c:v>18.600000000000001</c:v>
                </c:pt>
                <c:pt idx="25">
                  <c:v>28</c:v>
                </c:pt>
                <c:pt idx="26">
                  <c:v>22</c:v>
                </c:pt>
                <c:pt idx="27">
                  <c:v>47.1</c:v>
                </c:pt>
                <c:pt idx="28">
                  <c:v>48.5</c:v>
                </c:pt>
                <c:pt idx="29">
                  <c:v>37.6</c:v>
                </c:pt>
                <c:pt idx="30">
                  <c:v>32.799999999999997</c:v>
                </c:pt>
                <c:pt idx="31">
                  <c:v>18.2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10FA-4D33-B53B-D3A00007F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2071784"/>
        <c:axId val="612072440"/>
      </c:scatterChart>
      <c:valAx>
        <c:axId val="612071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/>
                  <a:t>Osuus väestöstä, joilla on korkeat digivalmiudet,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12072440"/>
        <c:crosses val="autoZero"/>
        <c:crossBetween val="midCat"/>
      </c:valAx>
      <c:valAx>
        <c:axId val="612072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/>
                  <a:t>Osuus yrityksistä, joiden digitaalisuuden aste on korkea,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120717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5.9028605812976927E-2"/>
                  <c:y val="-5.3932571545590481E-2"/>
                </c:manualLayout>
              </c:layout>
              <c:tx>
                <c:rich>
                  <a:bodyPr/>
                  <a:lstStyle/>
                  <a:p>
                    <a:fld id="{F4AF8EFC-C4B2-4BDA-ABB0-678C5ADF24E9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{F4AF8EFC-C4B2-4BDA-ABB0-678C5ADF24E9}</c15:txfldGUID>
                      <c15:f>Digi!$E$152</c15:f>
                      <c15:dlblFieldTableCache>
                        <c:ptCount val="1"/>
                        <c:pt idx="0">
                          <c:v>Tanska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1D6A-4571-AD56-232E9039CA2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272B4D8-12D9-4CEA-BBD8-8A11CDA987A3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{8272B4D8-12D9-4CEA-BBD8-8A11CDA987A3}</c15:txfldGUID>
                      <c15:f>Digi!$E$153</c15:f>
                      <c15:dlblFieldTableCache>
                        <c:ptCount val="1"/>
                        <c:pt idx="0">
                          <c:v>Saksa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1D6A-4571-AD56-232E9039CA2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916AB98-4D54-49AB-85BA-B92940EB5D87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{6916AB98-4D54-49AB-85BA-B92940EB5D87}</c15:txfldGUID>
                      <c15:f>Digi!$E$154</c15:f>
                      <c15:dlblFieldTableCache>
                        <c:ptCount val="1"/>
                        <c:pt idx="0">
                          <c:v>Viro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1D6A-4571-AD56-232E9039CA2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EBCA00A-8B28-41FB-9B96-D5C8C195404D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{1EBCA00A-8B28-41FB-9B96-D5C8C195404D}</c15:txfldGUID>
                      <c15:f>Digi!$E$155</c15:f>
                      <c15:dlblFieldTableCache>
                        <c:ptCount val="1"/>
                        <c:pt idx="0">
                          <c:v>Irlanti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1D6A-4571-AD56-232E9039CA2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1C6435D-7A8E-4992-A27A-3F0321D1EDE6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{31C6435D-7A8E-4992-A27A-3F0321D1EDE6}</c15:txfldGUID>
                      <c15:f>Digi!$E$156</c15:f>
                      <c15:dlblFieldTableCache>
                        <c:ptCount val="1"/>
                        <c:pt idx="0">
                          <c:v>Kreikka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1D6A-4571-AD56-232E9039CA28}"/>
                </c:ext>
              </c:extLst>
            </c:dLbl>
            <c:dLbl>
              <c:idx val="18"/>
              <c:layout>
                <c:manualLayout>
                  <c:x val="-9.1244819283071814E-3"/>
                  <c:y val="5.6016066676970844E-2"/>
                </c:manualLayout>
              </c:layout>
              <c:tx>
                <c:rich>
                  <a:bodyPr/>
                  <a:lstStyle/>
                  <a:p>
                    <a:fld id="{E7FE74A7-BFE9-4E74-B179-988E96E73E86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{E7FE74A7-BFE9-4E74-B179-988E96E73E86}</c15:txfldGUID>
                      <c15:f>Digi!$E$167</c15:f>
                      <c15:dlblFieldTableCache>
                        <c:ptCount val="1"/>
                        <c:pt idx="0">
                          <c:v>Alankomaat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1D6A-4571-AD56-232E9039CA28}"/>
                </c:ext>
              </c:extLst>
            </c:dLbl>
            <c:dLbl>
              <c:idx val="20"/>
              <c:layout>
                <c:manualLayout>
                  <c:x val="-1.5892316949647718E-2"/>
                  <c:y val="-4.7940063596080537E-2"/>
                </c:manualLayout>
              </c:layout>
              <c:tx>
                <c:rich>
                  <a:bodyPr/>
                  <a:lstStyle/>
                  <a:p>
                    <a:fld id="{8570DD62-BB73-4B9C-986D-99C3465C6271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{8570DD62-BB73-4B9C-986D-99C3465C6271}</c15:txfldGUID>
                      <c15:f>Digi!$E$169</c15:f>
                      <c15:dlblFieldTableCache>
                        <c:ptCount val="1"/>
                        <c:pt idx="0">
                          <c:v>Puola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1D6A-4571-AD56-232E9039CA28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114ADD4B-AC92-483A-94AA-60E50BE8F2AF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{114ADD4B-AC92-483A-94AA-60E50BE8F2AF}</c15:txfldGUID>
                      <c15:f>Digi!$E$173</c15:f>
                      <c15:dlblFieldTableCache>
                        <c:ptCount val="1"/>
                        <c:pt idx="0">
                          <c:v>Slovakia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1D6A-4571-AD56-232E9039CA28}"/>
                </c:ext>
              </c:extLst>
            </c:dLbl>
            <c:dLbl>
              <c:idx val="25"/>
              <c:layout>
                <c:manualLayout>
                  <c:x val="-2.9514302906488463E-2"/>
                  <c:y val="-7.4906349368875663E-2"/>
                </c:manualLayout>
              </c:layout>
              <c:tx>
                <c:rich>
                  <a:bodyPr/>
                  <a:lstStyle/>
                  <a:p>
                    <a:fld id="{611A24C3-9917-4BBA-992F-595E60D5A350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{611A24C3-9917-4BBA-992F-595E60D5A350}</c15:txfldGUID>
                      <c15:f>Digi!$E$174</c15:f>
                      <c15:dlblFieldTableCache>
                        <c:ptCount val="1"/>
                        <c:pt idx="0">
                          <c:v>SUOMI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1D6A-4571-AD56-232E9039CA28}"/>
                </c:ext>
              </c:extLst>
            </c:dLbl>
            <c:dLbl>
              <c:idx val="26"/>
              <c:layout>
                <c:manualLayout>
                  <c:x val="1.1351654964034024E-2"/>
                  <c:y val="-6.2921333469855595E-2"/>
                </c:manualLayout>
              </c:layout>
              <c:tx>
                <c:rich>
                  <a:bodyPr/>
                  <a:lstStyle/>
                  <a:p>
                    <a:fld id="{EC1980CE-AE98-453A-808A-41791272FC29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{EC1980CE-AE98-453A-808A-41791272FC29}</c15:txfldGUID>
                      <c15:f>Digi!$J$175</c15:f>
                      <c15:dlblFieldTableCache>
                        <c:ptCount val="1"/>
                        <c:pt idx="0">
                          <c:v>Ruotsi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1D6A-4571-AD56-232E9039CA28}"/>
                </c:ext>
              </c:extLst>
            </c:dLbl>
            <c:dLbl>
              <c:idx val="27"/>
              <c:layout>
                <c:manualLayout>
                  <c:x val="4.5406619856136095E-2"/>
                  <c:y val="-8.9887619242651345E-3"/>
                </c:manualLayout>
              </c:layout>
              <c:tx>
                <c:rich>
                  <a:bodyPr/>
                  <a:lstStyle/>
                  <a:p>
                    <a:fld id="{F6CB6AD5-67E9-4172-8031-E685E3B22002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{F6CB6AD5-67E9-4172-8031-E685E3B22002}</c15:txfldGUID>
                      <c15:f>Digi!$E$176</c15:f>
                      <c15:dlblFieldTableCache>
                        <c:ptCount val="1"/>
                        <c:pt idx="0">
                          <c:v>Norja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1D6A-4571-AD56-232E9039CA28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0.10613940404347738"/>
                  <c:y val="1.3779937177755244E-2"/>
                </c:manualLayout>
              </c:layout>
              <c:numFmt formatCode="#,##0.0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</c:trendlineLbl>
          </c:trendline>
          <c:xVal>
            <c:numRef>
              <c:f>Digi!$H$149:$H$176</c:f>
              <c:numCache>
                <c:formatCode>General</c:formatCode>
                <c:ptCount val="28"/>
                <c:pt idx="0">
                  <c:v>34.510188999999997</c:v>
                </c:pt>
                <c:pt idx="2">
                  <c:v>33.1435678</c:v>
                </c:pt>
                <c:pt idx="3">
                  <c:v>38.672323499999997</c:v>
                </c:pt>
                <c:pt idx="4">
                  <c:v>35.976049000000003</c:v>
                </c:pt>
                <c:pt idx="5">
                  <c:v>27.555437900000001</c:v>
                </c:pt>
                <c:pt idx="6">
                  <c:v>25.291108099999999</c:v>
                </c:pt>
                <c:pt idx="7">
                  <c:v>14.0029976</c:v>
                </c:pt>
                <c:pt idx="18">
                  <c:v>41.534370500000001</c:v>
                </c:pt>
                <c:pt idx="19">
                  <c:v>32.468249200000002</c:v>
                </c:pt>
                <c:pt idx="20">
                  <c:v>19.204592699999999</c:v>
                </c:pt>
                <c:pt idx="23">
                  <c:v>25.355554099999999</c:v>
                </c:pt>
                <c:pt idx="24">
                  <c:v>25.628978099999998</c:v>
                </c:pt>
                <c:pt idx="25">
                  <c:v>41.560652700000006</c:v>
                </c:pt>
                <c:pt idx="26">
                  <c:v>43.980314899999996</c:v>
                </c:pt>
                <c:pt idx="27">
                  <c:v>40.979577399999997</c:v>
                </c:pt>
              </c:numCache>
            </c:numRef>
          </c:xVal>
          <c:yVal>
            <c:numRef>
              <c:f>Digi!$O$149:$O$176</c:f>
              <c:numCache>
                <c:formatCode>General</c:formatCode>
                <c:ptCount val="28"/>
                <c:pt idx="0">
                  <c:v>32.9</c:v>
                </c:pt>
                <c:pt idx="1">
                  <c:v>16.399999999999999</c:v>
                </c:pt>
                <c:pt idx="2">
                  <c:v>27.1</c:v>
                </c:pt>
                <c:pt idx="3">
                  <c:v>44.5</c:v>
                </c:pt>
                <c:pt idx="4">
                  <c:v>33.5</c:v>
                </c:pt>
                <c:pt idx="5">
                  <c:v>27.1</c:v>
                </c:pt>
                <c:pt idx="6">
                  <c:v>42.8</c:v>
                </c:pt>
                <c:pt idx="7">
                  <c:v>17.399999999999999</c:v>
                </c:pt>
                <c:pt idx="8">
                  <c:v>24.6</c:v>
                </c:pt>
                <c:pt idx="9">
                  <c:v>19.2</c:v>
                </c:pt>
                <c:pt idx="10">
                  <c:v>23.4</c:v>
                </c:pt>
                <c:pt idx="11">
                  <c:v>25</c:v>
                </c:pt>
                <c:pt idx="12">
                  <c:v>30.5</c:v>
                </c:pt>
                <c:pt idx="13">
                  <c:v>19</c:v>
                </c:pt>
                <c:pt idx="14">
                  <c:v>26.3</c:v>
                </c:pt>
                <c:pt idx="15">
                  <c:v>27.5</c:v>
                </c:pt>
                <c:pt idx="16">
                  <c:v>21.9</c:v>
                </c:pt>
                <c:pt idx="17">
                  <c:v>37.4</c:v>
                </c:pt>
                <c:pt idx="18">
                  <c:v>36.299999999999997</c:v>
                </c:pt>
                <c:pt idx="19">
                  <c:v>28.7</c:v>
                </c:pt>
                <c:pt idx="20">
                  <c:v>25.1</c:v>
                </c:pt>
                <c:pt idx="21">
                  <c:v>30.8</c:v>
                </c:pt>
                <c:pt idx="22">
                  <c:v>18.600000000000001</c:v>
                </c:pt>
                <c:pt idx="23">
                  <c:v>28</c:v>
                </c:pt>
                <c:pt idx="24">
                  <c:v>22</c:v>
                </c:pt>
                <c:pt idx="25">
                  <c:v>47.1</c:v>
                </c:pt>
                <c:pt idx="26">
                  <c:v>48.5</c:v>
                </c:pt>
                <c:pt idx="27">
                  <c:v>37.6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1D6A-4571-AD56-232E9039CA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0035656"/>
        <c:axId val="1010029424"/>
      </c:scatterChart>
      <c:valAx>
        <c:axId val="1010035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/>
                  <a:t>Osuus</a:t>
                </a:r>
                <a:r>
                  <a:rPr lang="fi-FI" sz="1200" baseline="0"/>
                  <a:t> aikuisista, jotka saavuttivat vähintään toiseksi korkeimman taitotason </a:t>
                </a:r>
                <a:r>
                  <a:rPr lang="fi-FI" sz="1200" baseline="0" err="1"/>
                  <a:t>teknologiapainoitteisessa</a:t>
                </a:r>
                <a:r>
                  <a:rPr lang="fi-FI" sz="1200" baseline="0"/>
                  <a:t> ongelman ratkaisussa, %</a:t>
                </a:r>
                <a:endParaRPr lang="fi-FI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10029424"/>
        <c:crosses val="autoZero"/>
        <c:crossBetween val="midCat"/>
      </c:valAx>
      <c:valAx>
        <c:axId val="1010029424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/>
                  <a:t>Osuus yrityksistä, joiden digitaalisuuden aste on korkea,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10035656"/>
        <c:crosses val="autoZero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tx>
                <c:rich>
                  <a:bodyPr/>
                  <a:lstStyle/>
                  <a:p>
                    <a:fld id="{1677F275-F9D8-4C75-95DA-F774D9CED5DF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{1677F275-F9D8-4C75-95DA-F774D9CED5DF}</c15:txfldGUID>
                      <c15:f>Digi!$S$149</c15:f>
                      <c15:dlblFieldTableCache>
                        <c:ptCount val="1"/>
                        <c:pt idx="0">
                          <c:v>Belgia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9F49-47EA-B365-2E23D9112B4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092D68A-0198-4A62-A3EF-EB4CBFECBCE1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{8092D68A-0198-4A62-A3EF-EB4CBFECBCE1}</c15:txfldGUID>
                      <c15:f>Digi!$S$150</c15:f>
                      <c15:dlblFieldTableCache>
                        <c:ptCount val="1"/>
                        <c:pt idx="0">
                          <c:v>Bulgaria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9F49-47EA-B365-2E23D9112B48}"/>
                </c:ext>
              </c:extLst>
            </c:dLbl>
            <c:dLbl>
              <c:idx val="5"/>
              <c:layout>
                <c:manualLayout>
                  <c:x val="-5.7720048975688802E-3"/>
                  <c:y val="-6.0606060606060635E-2"/>
                </c:manualLayout>
              </c:layout>
              <c:tx>
                <c:rich>
                  <a:bodyPr/>
                  <a:lstStyle/>
                  <a:p>
                    <a:fld id="{C594D0EC-9E94-4F28-83EF-226E15B8A1AE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{C594D0EC-9E94-4F28-83EF-226E15B8A1AE}</c15:txfldGUID>
                      <c15:f>Digi!$S$152</c15:f>
                      <c15:dlblFieldTableCache>
                        <c:ptCount val="1"/>
                        <c:pt idx="0">
                          <c:v>Tanska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9F49-47EA-B365-2E23D9112B48}"/>
                </c:ext>
              </c:extLst>
            </c:dLbl>
            <c:dLbl>
              <c:idx val="6"/>
              <c:layout>
                <c:manualLayout>
                  <c:x val="-9.9454586748974283E-2"/>
                  <c:y val="-2.9398482858239768E-2"/>
                </c:manualLayout>
              </c:layout>
              <c:tx>
                <c:rich>
                  <a:bodyPr/>
                  <a:lstStyle/>
                  <a:p>
                    <a:fld id="{F7F4883B-0EB1-4083-BA25-D1085C688777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{F7F4883B-0EB1-4083-BA25-D1085C688777}</c15:txfldGUID>
                      <c15:f>Digi!$S$153</c15:f>
                      <c15:dlblFieldTableCache>
                        <c:ptCount val="1"/>
                        <c:pt idx="0">
                          <c:v>Saksa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9F49-47EA-B365-2E23D9112B4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FA2D8C8-0D55-49BB-A0FF-D862E9516353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{4FA2D8C8-0D55-49BB-A0FF-D862E9516353}</c15:txfldGUID>
                      <c15:f>Digi!$S$154</c15:f>
                      <c15:dlblFieldTableCache>
                        <c:ptCount val="1"/>
                        <c:pt idx="0">
                          <c:v>Viro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9F49-47EA-B365-2E23D9112B4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BB0A5063-609B-4C89-BF99-9AE0501FD79B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{BB0A5063-609B-4C89-BF99-9AE0501FD79B}</c15:txfldGUID>
                      <c15:f>Digi!$S$156</c15:f>
                      <c15:dlblFieldTableCache>
                        <c:ptCount val="1"/>
                        <c:pt idx="0">
                          <c:v>Kreikka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9F49-47EA-B365-2E23D9112B48}"/>
                </c:ext>
              </c:extLst>
            </c:dLbl>
            <c:dLbl>
              <c:idx val="11"/>
              <c:layout>
                <c:manualLayout>
                  <c:x val="4.1502386387217262E-3"/>
                  <c:y val="-6.351578554081827E-2"/>
                </c:manualLayout>
              </c:layout>
              <c:tx>
                <c:rich>
                  <a:bodyPr/>
                  <a:lstStyle/>
                  <a:p>
                    <a:fld id="{B833C05E-71D3-4140-A4C5-3219050070E3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{B833C05E-71D3-4140-A4C5-3219050070E3}</c15:txfldGUID>
                      <c15:f>Digi!$S$158</c15:f>
                      <c15:dlblFieldTableCache>
                        <c:ptCount val="1"/>
                        <c:pt idx="0">
                          <c:v>Ranska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9F49-47EA-B365-2E23D9112B48}"/>
                </c:ext>
              </c:extLst>
            </c:dLbl>
            <c:dLbl>
              <c:idx val="20"/>
              <c:layout>
                <c:manualLayout>
                  <c:x val="-2.1164017957752562E-2"/>
                  <c:y val="-3.4632034632034632E-2"/>
                </c:manualLayout>
              </c:layout>
              <c:tx>
                <c:rich>
                  <a:bodyPr/>
                  <a:lstStyle/>
                  <a:p>
                    <a:fld id="{5B86D1D3-F58D-46BA-84C0-B9287FA24AAA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{5B86D1D3-F58D-46BA-84C0-B9287FA24AAA}</c15:txfldGUID>
                      <c15:f>Digi!$S$167</c15:f>
                      <c15:dlblFieldTableCache>
                        <c:ptCount val="1"/>
                        <c:pt idx="0">
                          <c:v>Alankomaat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9F49-47EA-B365-2E23D9112B48}"/>
                </c:ext>
              </c:extLst>
            </c:dLbl>
            <c:dLbl>
              <c:idx val="21"/>
              <c:layout>
                <c:manualLayout>
                  <c:x val="-7.262917617763022E-2"/>
                  <c:y val="-4.8570894825331626E-2"/>
                </c:manualLayout>
              </c:layout>
              <c:tx>
                <c:rich>
                  <a:bodyPr/>
                  <a:lstStyle/>
                  <a:p>
                    <a:fld id="{FDEDD8F7-5F97-4D94-BDEC-BB736E7C81A9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{FDEDD8F7-5F97-4D94-BDEC-BB736E7C81A9}</c15:txfldGUID>
                      <c15:f>Digi!$S$168</c15:f>
                      <c15:dlblFieldTableCache>
                        <c:ptCount val="1"/>
                        <c:pt idx="0">
                          <c:v>Itävalta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9F49-47EA-B365-2E23D9112B48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700E5BE9-5383-41BE-989F-EC7C738AADA0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{700E5BE9-5383-41BE-989F-EC7C738AADA0}</c15:txfldGUID>
                      <c15:f>Digi!$S$170</c15:f>
                      <c15:dlblFieldTableCache>
                        <c:ptCount val="1"/>
                        <c:pt idx="0">
                          <c:v>Portugali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9F49-47EA-B365-2E23D9112B48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33700DF4-97B8-4472-A853-06B068D37A73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{33700DF4-97B8-4472-A853-06B068D37A73}</c15:txfldGUID>
                      <c15:f>Digi!$N$174</c15:f>
                      <c15:dlblFieldTableCache>
                        <c:ptCount val="1"/>
                        <c:pt idx="0">
                          <c:v>SUOMI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9F49-47EA-B365-2E23D9112B48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4F48B5A6-BAB9-4D12-B04A-E7CA2EB3E1A1}" type="CELLREF">
                      <a:rPr lang="en-US" baseline="0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{4F48B5A6-BAB9-4D12-B04A-E7CA2EB3E1A1}</c15:txfldGUID>
                      <c15:f>Digi!$S$175</c15:f>
                      <c15:dlblFieldTableCache>
                        <c:ptCount val="1"/>
                        <c:pt idx="0">
                          <c:v>Ruotsi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9F49-47EA-B365-2E23D9112B48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0.14994501750779804"/>
                  <c:y val="-0.1087542107171715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</c:trendlineLbl>
          </c:trendline>
          <c:xVal>
            <c:numRef>
              <c:f>Digi!$O$147:$O$178</c:f>
              <c:numCache>
                <c:formatCode>General</c:formatCode>
                <c:ptCount val="32"/>
                <c:pt idx="0">
                  <c:v>28.1</c:v>
                </c:pt>
                <c:pt idx="1">
                  <c:v>28.3</c:v>
                </c:pt>
                <c:pt idx="2">
                  <c:v>32.9</c:v>
                </c:pt>
                <c:pt idx="3">
                  <c:v>16.399999999999999</c:v>
                </c:pt>
                <c:pt idx="4">
                  <c:v>27.1</c:v>
                </c:pt>
                <c:pt idx="5">
                  <c:v>44.5</c:v>
                </c:pt>
                <c:pt idx="6">
                  <c:v>33.5</c:v>
                </c:pt>
                <c:pt idx="7">
                  <c:v>27.1</c:v>
                </c:pt>
                <c:pt idx="8">
                  <c:v>42.8</c:v>
                </c:pt>
                <c:pt idx="9">
                  <c:v>17.399999999999999</c:v>
                </c:pt>
                <c:pt idx="10">
                  <c:v>24.6</c:v>
                </c:pt>
                <c:pt idx="11">
                  <c:v>19.2</c:v>
                </c:pt>
                <c:pt idx="12">
                  <c:v>23.4</c:v>
                </c:pt>
                <c:pt idx="13">
                  <c:v>25</c:v>
                </c:pt>
                <c:pt idx="14">
                  <c:v>30.5</c:v>
                </c:pt>
                <c:pt idx="15">
                  <c:v>19</c:v>
                </c:pt>
                <c:pt idx="16">
                  <c:v>26.3</c:v>
                </c:pt>
                <c:pt idx="17">
                  <c:v>27.5</c:v>
                </c:pt>
                <c:pt idx="18">
                  <c:v>21.9</c:v>
                </c:pt>
                <c:pt idx="19">
                  <c:v>37.4</c:v>
                </c:pt>
                <c:pt idx="20">
                  <c:v>36.299999999999997</c:v>
                </c:pt>
                <c:pt idx="21">
                  <c:v>28.7</c:v>
                </c:pt>
                <c:pt idx="22">
                  <c:v>25.1</c:v>
                </c:pt>
                <c:pt idx="23">
                  <c:v>30.8</c:v>
                </c:pt>
                <c:pt idx="24">
                  <c:v>18.600000000000001</c:v>
                </c:pt>
                <c:pt idx="25">
                  <c:v>28</c:v>
                </c:pt>
                <c:pt idx="26">
                  <c:v>22</c:v>
                </c:pt>
                <c:pt idx="27">
                  <c:v>47.1</c:v>
                </c:pt>
                <c:pt idx="28">
                  <c:v>48.5</c:v>
                </c:pt>
                <c:pt idx="29">
                  <c:v>37.6</c:v>
                </c:pt>
                <c:pt idx="30">
                  <c:v>32.799999999999997</c:v>
                </c:pt>
                <c:pt idx="31">
                  <c:v>18.2</c:v>
                </c:pt>
              </c:numCache>
            </c:numRef>
          </c:xVal>
          <c:yVal>
            <c:numRef>
              <c:f>Digi!$U$147:$U$178</c:f>
              <c:numCache>
                <c:formatCode>General</c:formatCode>
                <c:ptCount val="32"/>
                <c:pt idx="2">
                  <c:v>138.1486441278021</c:v>
                </c:pt>
                <c:pt idx="3">
                  <c:v>28.308668140480794</c:v>
                </c:pt>
                <c:pt idx="4">
                  <c:v>54.73373032271477</c:v>
                </c:pt>
                <c:pt idx="5">
                  <c:v>131.18397146690265</c:v>
                </c:pt>
                <c:pt idx="6">
                  <c:v>113.45368710808455</c:v>
                </c:pt>
                <c:pt idx="7">
                  <c:v>50.419584381700204</c:v>
                </c:pt>
                <c:pt idx="9">
                  <c:v>38.181601415616107</c:v>
                </c:pt>
                <c:pt idx="10">
                  <c:v>75.486617104974172</c:v>
                </c:pt>
                <c:pt idx="11">
                  <c:v>110.68870517722567</c:v>
                </c:pt>
                <c:pt idx="13">
                  <c:v>76.548375602347562</c:v>
                </c:pt>
                <c:pt idx="15">
                  <c:v>48.726568604032217</c:v>
                </c:pt>
                <c:pt idx="16">
                  <c:v>51.200474813304574</c:v>
                </c:pt>
                <c:pt idx="18">
                  <c:v>39.263477535281602</c:v>
                </c:pt>
                <c:pt idx="20">
                  <c:v>118.78565168151751</c:v>
                </c:pt>
                <c:pt idx="21">
                  <c:v>95.441112976312439</c:v>
                </c:pt>
                <c:pt idx="22">
                  <c:v>56.748231843760415</c:v>
                </c:pt>
                <c:pt idx="23">
                  <c:v>46.590307163999114</c:v>
                </c:pt>
                <c:pt idx="25">
                  <c:v>66.162992296043043</c:v>
                </c:pt>
                <c:pt idx="26">
                  <c:v>58.572670869961698</c:v>
                </c:pt>
                <c:pt idx="27">
                  <c:v>100</c:v>
                </c:pt>
                <c:pt idx="28">
                  <c:v>125.95796665014495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9F49-47EA-B365-2E23D9112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3051040"/>
        <c:axId val="973046776"/>
      </c:scatterChart>
      <c:valAx>
        <c:axId val="973051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/>
                  <a:t>Osuus yrityksistä,</a:t>
                </a:r>
                <a:r>
                  <a:rPr lang="fi-FI" sz="1400" baseline="0"/>
                  <a:t> joissa digitaalisuuden aste on korkea, %</a:t>
                </a:r>
                <a:endParaRPr lang="fi-FI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73046776"/>
        <c:crosses val="autoZero"/>
        <c:crossBetween val="midCat"/>
      </c:valAx>
      <c:valAx>
        <c:axId val="973046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/>
                  <a:t>Työn tuottavuus, indeksi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730510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Digi!$U$147:$U$148</c:f>
              <c:strCache>
                <c:ptCount val="2"/>
                <c:pt idx="0">
                  <c:v>24</c:v>
                </c:pt>
                <c:pt idx="1">
                  <c:v>24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76967745236008E-2"/>
                  <c:y val="-4.3289930847831566E-2"/>
                </c:manualLayout>
              </c:layout>
              <c:tx>
                <c:rich>
                  <a:bodyPr/>
                  <a:lstStyle/>
                  <a:p>
                    <a:fld id="{1677F275-F9D8-4C75-95DA-F774D9CED5DF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{1677F275-F9D8-4C75-95DA-F774D9CED5DF}</c15:txfldGUID>
                      <c15:f>Digi!$S$149</c15:f>
                      <c15:dlblFieldTableCache>
                        <c:ptCount val="1"/>
                        <c:pt idx="0">
                          <c:v>Belgia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57B0-4D23-AA9E-00CFD709CE8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092D68A-0198-4A62-A3EF-EB4CBFECBCE1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{8092D68A-0198-4A62-A3EF-EB4CBFECBCE1}</c15:txfldGUID>
                      <c15:f>Digi!$S$150</c15:f>
                      <c15:dlblFieldTableCache>
                        <c:ptCount val="1"/>
                        <c:pt idx="0">
                          <c:v>Bulgaria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57B0-4D23-AA9E-00CFD709CE8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F78BC90-D194-472C-95E0-EAB11F0D4966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{3F78BC90-D194-472C-95E0-EAB11F0D4966}</c15:txfldGUID>
                      <c15:f>Digi!$S$151</c15:f>
                      <c15:dlblFieldTableCache>
                        <c:ptCount val="1"/>
                        <c:pt idx="0">
                          <c:v>Tsekki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57B0-4D23-AA9E-00CFD709CE82}"/>
                </c:ext>
              </c:extLst>
            </c:dLbl>
            <c:dLbl>
              <c:idx val="3"/>
              <c:layout>
                <c:manualLayout>
                  <c:x val="-4.7617635506166447E-2"/>
                  <c:y val="-7.6895992765717971E-2"/>
                </c:manualLayout>
              </c:layout>
              <c:tx>
                <c:rich>
                  <a:bodyPr/>
                  <a:lstStyle/>
                  <a:p>
                    <a:fld id="{C594D0EC-9E94-4F28-83EF-226E15B8A1AE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{C594D0EC-9E94-4F28-83EF-226E15B8A1AE}</c15:txfldGUID>
                      <c15:f>Digi!$S$152</c15:f>
                      <c15:dlblFieldTableCache>
                        <c:ptCount val="1"/>
                        <c:pt idx="0">
                          <c:v>Tanska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57B0-4D23-AA9E-00CFD709CE82}"/>
                </c:ext>
              </c:extLst>
            </c:dLbl>
            <c:dLbl>
              <c:idx val="4"/>
              <c:layout>
                <c:manualLayout>
                  <c:x val="-8.1210487935787098E-2"/>
                  <c:y val="-3.6460332501198463E-2"/>
                </c:manualLayout>
              </c:layout>
              <c:tx>
                <c:rich>
                  <a:bodyPr/>
                  <a:lstStyle/>
                  <a:p>
                    <a:fld id="{F7F4883B-0EB1-4083-BA25-D1085C688777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{F7F4883B-0EB1-4083-BA25-D1085C688777}</c15:txfldGUID>
                      <c15:f>Digi!$S$153</c15:f>
                      <c15:dlblFieldTableCache>
                        <c:ptCount val="1"/>
                        <c:pt idx="0">
                          <c:v>Saksa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57B0-4D23-AA9E-00CFD709CE82}"/>
                </c:ext>
              </c:extLst>
            </c:dLbl>
            <c:dLbl>
              <c:idx val="5"/>
              <c:layout>
                <c:manualLayout>
                  <c:x val="-7.0545911573451452E-17"/>
                  <c:y val="2.3088023088023088E-2"/>
                </c:manualLayout>
              </c:layout>
              <c:tx>
                <c:rich>
                  <a:bodyPr/>
                  <a:lstStyle/>
                  <a:p>
                    <a:fld id="{4FA2D8C8-0D55-49BB-A0FF-D862E9516353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{4FA2D8C8-0D55-49BB-A0FF-D862E9516353}</c15:txfldGUID>
                      <c15:f>Digi!$S$154</c15:f>
                      <c15:dlblFieldTableCache>
                        <c:ptCount val="1"/>
                        <c:pt idx="0">
                          <c:v>Viro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57B0-4D23-AA9E-00CFD709CE8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B0A5063-609B-4C89-BF99-9AE0501FD79B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{BB0A5063-609B-4C89-BF99-9AE0501FD79B}</c15:txfldGUID>
                      <c15:f>Digi!$S$156</c15:f>
                      <c15:dlblFieldTableCache>
                        <c:ptCount val="1"/>
                        <c:pt idx="0">
                          <c:v>Kreikka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57B0-4D23-AA9E-00CFD709CE82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B833C05E-71D3-4140-A4C5-3219050070E3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{B833C05E-71D3-4140-A4C5-3219050070E3}</c15:txfldGUID>
                      <c15:f>Digi!$S$158</c15:f>
                      <c15:dlblFieldTableCache>
                        <c:ptCount val="1"/>
                        <c:pt idx="0">
                          <c:v>Ranska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57B0-4D23-AA9E-00CFD709CE82}"/>
                </c:ext>
              </c:extLst>
            </c:dLbl>
            <c:dLbl>
              <c:idx val="18"/>
              <c:layout>
                <c:manualLayout>
                  <c:x val="-3.5188812498536788E-2"/>
                  <c:y val="-8.6227446981466976E-2"/>
                </c:manualLayout>
              </c:layout>
              <c:tx>
                <c:rich>
                  <a:bodyPr/>
                  <a:lstStyle/>
                  <a:p>
                    <a:fld id="{5B86D1D3-F58D-46BA-84C0-B9287FA24AAA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{5B86D1D3-F58D-46BA-84C0-B9287FA24AAA}</c15:txfldGUID>
                      <c15:f>Digi!$S$167</c15:f>
                      <c15:dlblFieldTableCache>
                        <c:ptCount val="1"/>
                        <c:pt idx="0">
                          <c:v>Alankomaat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57B0-4D23-AA9E-00CFD709CE82}"/>
                </c:ext>
              </c:extLst>
            </c:dLbl>
            <c:dLbl>
              <c:idx val="19"/>
              <c:layout>
                <c:manualLayout>
                  <c:x val="-7.9286422200198214E-2"/>
                  <c:y val="-5.7014864589696637E-2"/>
                </c:manualLayout>
              </c:layout>
              <c:tx>
                <c:rich>
                  <a:bodyPr/>
                  <a:lstStyle/>
                  <a:p>
                    <a:fld id="{FDEDD8F7-5F97-4D94-BDEC-BB736E7C81A9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{FDEDD8F7-5F97-4D94-BDEC-BB736E7C81A9}</c15:txfldGUID>
                      <c15:f>Digi!$S$168</c15:f>
                      <c15:dlblFieldTableCache>
                        <c:ptCount val="1"/>
                        <c:pt idx="0">
                          <c:v>Itävalta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57B0-4D23-AA9E-00CFD709CE82}"/>
                </c:ext>
              </c:extLst>
            </c:dLbl>
            <c:dLbl>
              <c:idx val="20"/>
              <c:layout>
                <c:manualLayout>
                  <c:x val="-1.154400979513776E-2"/>
                  <c:y val="-6.9264069264069375E-2"/>
                </c:manualLayout>
              </c:layout>
              <c:tx>
                <c:rich>
                  <a:bodyPr/>
                  <a:lstStyle/>
                  <a:p>
                    <a:fld id="{F7630880-4EA8-4931-8D9C-F4E7A2B5E873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{F7630880-4EA8-4931-8D9C-F4E7A2B5E873}</c15:txfldGUID>
                      <c15:f>Digi!$S$169</c15:f>
                      <c15:dlblFieldTableCache>
                        <c:ptCount val="1"/>
                        <c:pt idx="0">
                          <c:v>Puola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57B0-4D23-AA9E-00CFD709CE82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700E5BE9-5383-41BE-989F-EC7C738AADA0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{700E5BE9-5383-41BE-989F-EC7C738AADA0}</c15:txfldGUID>
                      <c15:f>Digi!$S$170</c15:f>
                      <c15:dlblFieldTableCache>
                        <c:ptCount val="1"/>
                        <c:pt idx="0">
                          <c:v>Portugali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57B0-4D23-AA9E-00CFD709CE82}"/>
                </c:ext>
              </c:extLst>
            </c:dLbl>
            <c:dLbl>
              <c:idx val="23"/>
              <c:layout>
                <c:manualLayout>
                  <c:x val="1.4303291375000244E-2"/>
                  <c:y val="-2.2575064494458046E-2"/>
                </c:manualLayout>
              </c:layout>
              <c:tx>
                <c:rich>
                  <a:bodyPr/>
                  <a:lstStyle/>
                  <a:p>
                    <a:fld id="{EB50D8A0-6DB9-427A-B27A-8AFE363DEEA3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{EB50D8A0-6DB9-427A-B27A-8AFE363DEEA3}</c15:txfldGUID>
                      <c15:f>Digi!$S$172</c15:f>
                      <c15:dlblFieldTableCache>
                        <c:ptCount val="1"/>
                        <c:pt idx="0">
                          <c:v>Slovenia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57B0-4D23-AA9E-00CFD709CE82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D95866EF-2C68-41F6-9C4B-6272A6D70DE2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{D95866EF-2C68-41F6-9C4B-6272A6D70DE2}</c15:txfldGUID>
                      <c15:f>Digi!$S$173</c15:f>
                      <c15:dlblFieldTableCache>
                        <c:ptCount val="1"/>
                        <c:pt idx="0">
                          <c:v>Slovakia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D-57B0-4D23-AA9E-00CFD709CE82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33700DF4-97B8-4472-A853-06B068D37A73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{33700DF4-97B8-4472-A853-06B068D37A73}</c15:txfldGUID>
                      <c15:f>Digi!$N$174</c15:f>
                      <c15:dlblFieldTableCache>
                        <c:ptCount val="1"/>
                        <c:pt idx="0">
                          <c:v>SUOMI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E-57B0-4D23-AA9E-00CFD709CE82}"/>
                </c:ext>
              </c:extLst>
            </c:dLbl>
            <c:dLbl>
              <c:idx val="26"/>
              <c:layout>
                <c:manualLayout>
                  <c:x val="1.5088872067403702E-2"/>
                  <c:y val="2.5974150909816786E-2"/>
                </c:manualLayout>
              </c:layout>
              <c:tx>
                <c:rich>
                  <a:bodyPr/>
                  <a:lstStyle/>
                  <a:p>
                    <a:fld id="{4F48B5A6-BAB9-4D12-B04A-E7CA2EB3E1A1}" type="CELLREF">
                      <a:rPr lang="en-US" baseline="0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{4F48B5A6-BAB9-4D12-B04A-E7CA2EB3E1A1}</c15:txfldGUID>
                      <c15:f>Digi!$S$175</c15:f>
                      <c15:dlblFieldTableCache>
                        <c:ptCount val="1"/>
                        <c:pt idx="0">
                          <c:v>Ruotsi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F-57B0-4D23-AA9E-00CFD709CE82}"/>
                </c:ext>
              </c:extLst>
            </c:dLbl>
            <c:dLbl>
              <c:idx val="30"/>
              <c:layout>
                <c:manualLayout>
                  <c:x val="-9.9033631697920899E-2"/>
                  <c:y val="-5.7720014686618665E-2"/>
                </c:manualLayout>
              </c:layout>
              <c:tx>
                <c:rich>
                  <a:bodyPr/>
                  <a:lstStyle/>
                  <a:p>
                    <a:fld id="{099009E9-42AA-49FE-91EB-5700D525BFD2}" type="CELLREF">
                      <a:rPr lang="en-US"/>
                      <a:pPr/>
                      <a:t>[CELLREF]</a:t>
                    </a:fld>
                    <a:endParaRPr lang="fi-FI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{099009E9-42AA-49FE-91EB-5700D525BFD2}</c15:txfldGUID>
                      <c15:f>Digi!$S$179</c15:f>
                      <c15:dlblFieldTableCache>
                        <c:ptCount val="1"/>
                        <c:pt idx="0">
                          <c:v>Yhdysvallat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0-57B0-4D23-AA9E-00CFD709CE82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0.12293522774469841"/>
                  <c:y val="-0.1105543236539537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</c:trendlineLbl>
          </c:trendline>
          <c:xVal>
            <c:numRef>
              <c:f>Digi!$H$149:$H$179</c:f>
              <c:numCache>
                <c:formatCode>General</c:formatCode>
                <c:ptCount val="31"/>
                <c:pt idx="0">
                  <c:v>34.510188999999997</c:v>
                </c:pt>
                <c:pt idx="2">
                  <c:v>33.1435678</c:v>
                </c:pt>
                <c:pt idx="3">
                  <c:v>38.672323499999997</c:v>
                </c:pt>
                <c:pt idx="4">
                  <c:v>35.976049000000003</c:v>
                </c:pt>
                <c:pt idx="5">
                  <c:v>27.555437900000001</c:v>
                </c:pt>
                <c:pt idx="6">
                  <c:v>25.291108099999999</c:v>
                </c:pt>
                <c:pt idx="7">
                  <c:v>14.0029976</c:v>
                </c:pt>
                <c:pt idx="18">
                  <c:v>41.534370500000001</c:v>
                </c:pt>
                <c:pt idx="19">
                  <c:v>32.468249200000002</c:v>
                </c:pt>
                <c:pt idx="20">
                  <c:v>19.204592699999999</c:v>
                </c:pt>
                <c:pt idx="23">
                  <c:v>25.355554099999999</c:v>
                </c:pt>
                <c:pt idx="24">
                  <c:v>25.628978099999998</c:v>
                </c:pt>
                <c:pt idx="25">
                  <c:v>41.560652700000006</c:v>
                </c:pt>
                <c:pt idx="26">
                  <c:v>43.980314899999996</c:v>
                </c:pt>
                <c:pt idx="27">
                  <c:v>40.979577399999997</c:v>
                </c:pt>
                <c:pt idx="30">
                  <c:v>31.136175899999998</c:v>
                </c:pt>
              </c:numCache>
            </c:numRef>
          </c:xVal>
          <c:yVal>
            <c:numRef>
              <c:f>Digi!$U$149:$U$179</c:f>
              <c:numCache>
                <c:formatCode>General</c:formatCode>
                <c:ptCount val="31"/>
                <c:pt idx="0">
                  <c:v>138.1486441278021</c:v>
                </c:pt>
                <c:pt idx="1">
                  <c:v>28.308668140480794</c:v>
                </c:pt>
                <c:pt idx="2">
                  <c:v>54.73373032271477</c:v>
                </c:pt>
                <c:pt idx="3">
                  <c:v>131.18397146690265</c:v>
                </c:pt>
                <c:pt idx="4">
                  <c:v>113.45368710808455</c:v>
                </c:pt>
                <c:pt idx="5">
                  <c:v>50.419584381700204</c:v>
                </c:pt>
                <c:pt idx="7">
                  <c:v>38.181601415616107</c:v>
                </c:pt>
                <c:pt idx="8">
                  <c:v>75.486617104974172</c:v>
                </c:pt>
                <c:pt idx="9">
                  <c:v>110.68870517722567</c:v>
                </c:pt>
                <c:pt idx="11">
                  <c:v>76.548375602347562</c:v>
                </c:pt>
                <c:pt idx="13">
                  <c:v>48.726568604032217</c:v>
                </c:pt>
                <c:pt idx="14">
                  <c:v>51.200474813304574</c:v>
                </c:pt>
                <c:pt idx="16">
                  <c:v>39.263477535281602</c:v>
                </c:pt>
                <c:pt idx="18">
                  <c:v>118.78565168151751</c:v>
                </c:pt>
                <c:pt idx="19">
                  <c:v>95.441112976312439</c:v>
                </c:pt>
                <c:pt idx="20">
                  <c:v>56.748231843760415</c:v>
                </c:pt>
                <c:pt idx="21">
                  <c:v>46.590307163999114</c:v>
                </c:pt>
                <c:pt idx="23">
                  <c:v>66.162992296043043</c:v>
                </c:pt>
                <c:pt idx="24">
                  <c:v>58.572670869961698</c:v>
                </c:pt>
                <c:pt idx="25">
                  <c:v>100</c:v>
                </c:pt>
                <c:pt idx="26">
                  <c:v>125.95796665014495</c:v>
                </c:pt>
                <c:pt idx="30">
                  <c:v>135.63956830400565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57B0-4D23-AA9E-00CFD709C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3051040"/>
        <c:axId val="973046776"/>
      </c:scatterChart>
      <c:valAx>
        <c:axId val="973051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baseline="0"/>
                  <a:t>Osuus aikuisista, jotka saavuttivat vähintään toiseksi korkeimman taitotason </a:t>
                </a:r>
                <a:r>
                  <a:rPr lang="fi-FI" sz="1400" baseline="0" err="1"/>
                  <a:t>teknologiapainoitteisessa</a:t>
                </a:r>
                <a:r>
                  <a:rPr lang="fi-FI" sz="1400" baseline="0"/>
                  <a:t> ongelmanratkaisussa,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73046776"/>
        <c:crosses val="autoZero"/>
        <c:crossBetween val="midCat"/>
      </c:valAx>
      <c:valAx>
        <c:axId val="973046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/>
                  <a:t>Työn tuottavuus, indeksi</a:t>
                </a:r>
              </a:p>
            </c:rich>
          </c:tx>
          <c:layout>
            <c:manualLayout>
              <c:xMode val="edge"/>
              <c:yMode val="edge"/>
              <c:x val="2.6428807400066073E-2"/>
              <c:y val="0.267792633912174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730510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'Kuvio 1'!$D$3</c:f>
              <c:strCache>
                <c:ptCount val="1"/>
                <c:pt idx="0">
                  <c:v>Työn tuottavuus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'Kuvio 1'!$C$4:$C$103</c:f>
              <c:strCache>
                <c:ptCount val="100"/>
                <c:pt idx="0">
                  <c:v>2000Q1</c:v>
                </c:pt>
                <c:pt idx="1">
                  <c:v>2000Q2</c:v>
                </c:pt>
                <c:pt idx="2">
                  <c:v>2000Q3</c:v>
                </c:pt>
                <c:pt idx="3">
                  <c:v>2000Q4</c:v>
                </c:pt>
                <c:pt idx="4">
                  <c:v>2001Q1</c:v>
                </c:pt>
                <c:pt idx="5">
                  <c:v>2001Q2</c:v>
                </c:pt>
                <c:pt idx="6">
                  <c:v>2001Q3</c:v>
                </c:pt>
                <c:pt idx="7">
                  <c:v>2001Q4</c:v>
                </c:pt>
                <c:pt idx="8">
                  <c:v>2002Q1</c:v>
                </c:pt>
                <c:pt idx="9">
                  <c:v>2002Q2</c:v>
                </c:pt>
                <c:pt idx="10">
                  <c:v>2002Q3</c:v>
                </c:pt>
                <c:pt idx="11">
                  <c:v>2002Q4</c:v>
                </c:pt>
                <c:pt idx="12">
                  <c:v>2003Q1</c:v>
                </c:pt>
                <c:pt idx="13">
                  <c:v>2003Q2</c:v>
                </c:pt>
                <c:pt idx="14">
                  <c:v>2003Q3</c:v>
                </c:pt>
                <c:pt idx="15">
                  <c:v>2003Q4</c:v>
                </c:pt>
                <c:pt idx="16">
                  <c:v>2004Q1</c:v>
                </c:pt>
                <c:pt idx="17">
                  <c:v>2004Q2</c:v>
                </c:pt>
                <c:pt idx="18">
                  <c:v>2004Q3</c:v>
                </c:pt>
                <c:pt idx="19">
                  <c:v>2004Q4</c:v>
                </c:pt>
                <c:pt idx="20">
                  <c:v>2005Q1</c:v>
                </c:pt>
                <c:pt idx="21">
                  <c:v>2005Q2</c:v>
                </c:pt>
                <c:pt idx="22">
                  <c:v>2005Q3</c:v>
                </c:pt>
                <c:pt idx="23">
                  <c:v>2005Q4</c:v>
                </c:pt>
                <c:pt idx="24">
                  <c:v>2006Q1</c:v>
                </c:pt>
                <c:pt idx="25">
                  <c:v>2006Q2</c:v>
                </c:pt>
                <c:pt idx="26">
                  <c:v>2006Q3</c:v>
                </c:pt>
                <c:pt idx="27">
                  <c:v>2006Q4</c:v>
                </c:pt>
                <c:pt idx="28">
                  <c:v>2007Q1</c:v>
                </c:pt>
                <c:pt idx="29">
                  <c:v>2007Q2</c:v>
                </c:pt>
                <c:pt idx="30">
                  <c:v>2007Q3</c:v>
                </c:pt>
                <c:pt idx="31">
                  <c:v>2007Q4</c:v>
                </c:pt>
                <c:pt idx="32">
                  <c:v>2008Q1</c:v>
                </c:pt>
                <c:pt idx="33">
                  <c:v>2008Q2</c:v>
                </c:pt>
                <c:pt idx="34">
                  <c:v>2008Q3</c:v>
                </c:pt>
                <c:pt idx="35">
                  <c:v>2008Q4</c:v>
                </c:pt>
                <c:pt idx="36">
                  <c:v>2009Q1</c:v>
                </c:pt>
                <c:pt idx="37">
                  <c:v>2009Q2</c:v>
                </c:pt>
                <c:pt idx="38">
                  <c:v>2009Q3</c:v>
                </c:pt>
                <c:pt idx="39">
                  <c:v>2009Q4</c:v>
                </c:pt>
                <c:pt idx="40">
                  <c:v>2010Q1</c:v>
                </c:pt>
                <c:pt idx="41">
                  <c:v>2010Q2</c:v>
                </c:pt>
                <c:pt idx="42">
                  <c:v>2010Q3</c:v>
                </c:pt>
                <c:pt idx="43">
                  <c:v>2010Q4</c:v>
                </c:pt>
                <c:pt idx="44">
                  <c:v>2011Q1</c:v>
                </c:pt>
                <c:pt idx="45">
                  <c:v>2011Q2</c:v>
                </c:pt>
                <c:pt idx="46">
                  <c:v>2011Q3</c:v>
                </c:pt>
                <c:pt idx="47">
                  <c:v>2011Q4</c:v>
                </c:pt>
                <c:pt idx="48">
                  <c:v>2012Q1</c:v>
                </c:pt>
                <c:pt idx="49">
                  <c:v>2012Q2</c:v>
                </c:pt>
                <c:pt idx="50">
                  <c:v>2012Q3</c:v>
                </c:pt>
                <c:pt idx="51">
                  <c:v>2012Q4</c:v>
                </c:pt>
                <c:pt idx="52">
                  <c:v>2013Q1</c:v>
                </c:pt>
                <c:pt idx="53">
                  <c:v>2013Q2</c:v>
                </c:pt>
                <c:pt idx="54">
                  <c:v>2013Q3</c:v>
                </c:pt>
                <c:pt idx="55">
                  <c:v>2013Q4</c:v>
                </c:pt>
                <c:pt idx="56">
                  <c:v>2014Q1</c:v>
                </c:pt>
                <c:pt idx="57">
                  <c:v>2014Q2</c:v>
                </c:pt>
                <c:pt idx="58">
                  <c:v>2014Q3</c:v>
                </c:pt>
                <c:pt idx="59">
                  <c:v>2014Q4</c:v>
                </c:pt>
                <c:pt idx="60">
                  <c:v>2015Q1</c:v>
                </c:pt>
                <c:pt idx="61">
                  <c:v>2015Q2</c:v>
                </c:pt>
                <c:pt idx="62">
                  <c:v>2015Q3</c:v>
                </c:pt>
                <c:pt idx="63">
                  <c:v>2015Q4</c:v>
                </c:pt>
                <c:pt idx="64">
                  <c:v>2016Q1</c:v>
                </c:pt>
                <c:pt idx="65">
                  <c:v>2016Q2</c:v>
                </c:pt>
                <c:pt idx="66">
                  <c:v>2016Q3</c:v>
                </c:pt>
                <c:pt idx="67">
                  <c:v>2016Q4</c:v>
                </c:pt>
                <c:pt idx="68">
                  <c:v>2017Q1</c:v>
                </c:pt>
                <c:pt idx="69">
                  <c:v>2017Q2</c:v>
                </c:pt>
                <c:pt idx="70">
                  <c:v>2017Q3</c:v>
                </c:pt>
                <c:pt idx="71">
                  <c:v>2017Q4</c:v>
                </c:pt>
                <c:pt idx="72">
                  <c:v>2018Q1</c:v>
                </c:pt>
                <c:pt idx="73">
                  <c:v>2018Q2</c:v>
                </c:pt>
                <c:pt idx="74">
                  <c:v>2018Q3</c:v>
                </c:pt>
                <c:pt idx="75">
                  <c:v>2018Q4</c:v>
                </c:pt>
                <c:pt idx="76">
                  <c:v>2019Q1</c:v>
                </c:pt>
                <c:pt idx="77">
                  <c:v>2019Q2</c:v>
                </c:pt>
                <c:pt idx="78">
                  <c:v>2019Q3</c:v>
                </c:pt>
                <c:pt idx="79">
                  <c:v>2019Q4</c:v>
                </c:pt>
                <c:pt idx="80">
                  <c:v>2020Q1</c:v>
                </c:pt>
                <c:pt idx="81">
                  <c:v>2020Q2</c:v>
                </c:pt>
                <c:pt idx="82">
                  <c:v>2020Q3</c:v>
                </c:pt>
                <c:pt idx="83">
                  <c:v>2020Q4</c:v>
                </c:pt>
                <c:pt idx="84">
                  <c:v>2021Q1</c:v>
                </c:pt>
                <c:pt idx="85">
                  <c:v>2021Q2</c:v>
                </c:pt>
                <c:pt idx="86">
                  <c:v>2021Q3</c:v>
                </c:pt>
                <c:pt idx="87">
                  <c:v>2021Q4</c:v>
                </c:pt>
                <c:pt idx="88">
                  <c:v>2022Q1</c:v>
                </c:pt>
                <c:pt idx="89">
                  <c:v>2022Q2</c:v>
                </c:pt>
                <c:pt idx="90">
                  <c:v>2022Q3</c:v>
                </c:pt>
                <c:pt idx="91">
                  <c:v>2022Q4</c:v>
                </c:pt>
                <c:pt idx="92">
                  <c:v>2023Q1</c:v>
                </c:pt>
                <c:pt idx="93">
                  <c:v>2023Q2</c:v>
                </c:pt>
                <c:pt idx="94">
                  <c:v>2023Q3</c:v>
                </c:pt>
                <c:pt idx="95">
                  <c:v>2023Q4</c:v>
                </c:pt>
                <c:pt idx="96">
                  <c:v>2024Q1</c:v>
                </c:pt>
                <c:pt idx="97">
                  <c:v>2024Q2</c:v>
                </c:pt>
                <c:pt idx="98">
                  <c:v>2024Q3</c:v>
                </c:pt>
                <c:pt idx="99">
                  <c:v>2024Q4</c:v>
                </c:pt>
              </c:strCache>
            </c:strRef>
          </c:cat>
          <c:val>
            <c:numRef>
              <c:f>'Kuvio 1'!$D$4:$D$103</c:f>
              <c:numCache>
                <c:formatCode>General</c:formatCode>
                <c:ptCount val="100"/>
                <c:pt idx="0">
                  <c:v>99.281405219363606</c:v>
                </c:pt>
                <c:pt idx="1">
                  <c:v>99.769124832756034</c:v>
                </c:pt>
                <c:pt idx="2">
                  <c:v>99.322548317655006</c:v>
                </c:pt>
                <c:pt idx="3">
                  <c:v>101.62611030063577</c:v>
                </c:pt>
                <c:pt idx="4">
                  <c:v>102.3213887044448</c:v>
                </c:pt>
                <c:pt idx="5">
                  <c:v>101.14272873262131</c:v>
                </c:pt>
                <c:pt idx="6">
                  <c:v>102.53652360416997</c:v>
                </c:pt>
                <c:pt idx="7">
                  <c:v>101.71123305639433</c:v>
                </c:pt>
                <c:pt idx="8">
                  <c:v>102.129066754777</c:v>
                </c:pt>
                <c:pt idx="9">
                  <c:v>102.71495830275302</c:v>
                </c:pt>
                <c:pt idx="10">
                  <c:v>102.82537383936584</c:v>
                </c:pt>
                <c:pt idx="11">
                  <c:v>103.72414214953737</c:v>
                </c:pt>
                <c:pt idx="12">
                  <c:v>104.09938214106418</c:v>
                </c:pt>
                <c:pt idx="13">
                  <c:v>104.50408604230346</c:v>
                </c:pt>
                <c:pt idx="14">
                  <c:v>105.52092883417195</c:v>
                </c:pt>
                <c:pt idx="15">
                  <c:v>106.03319044808096</c:v>
                </c:pt>
                <c:pt idx="16">
                  <c:v>107.24665162102507</c:v>
                </c:pt>
                <c:pt idx="17">
                  <c:v>107.22133948287428</c:v>
                </c:pt>
                <c:pt idx="18">
                  <c:v>109.2436513018809</c:v>
                </c:pt>
                <c:pt idx="19">
                  <c:v>110.61061589709821</c:v>
                </c:pt>
                <c:pt idx="20">
                  <c:v>111.62666195952968</c:v>
                </c:pt>
                <c:pt idx="21">
                  <c:v>110.47923194634132</c:v>
                </c:pt>
                <c:pt idx="22">
                  <c:v>110.31109308326485</c:v>
                </c:pt>
                <c:pt idx="23">
                  <c:v>110.07475483905688</c:v>
                </c:pt>
                <c:pt idx="24">
                  <c:v>112.2261560672429</c:v>
                </c:pt>
                <c:pt idx="25">
                  <c:v>113.06363933796918</c:v>
                </c:pt>
                <c:pt idx="26">
                  <c:v>112.8763505625426</c:v>
                </c:pt>
                <c:pt idx="27">
                  <c:v>115.09074186972479</c:v>
                </c:pt>
                <c:pt idx="28">
                  <c:v>115.91605153796404</c:v>
                </c:pt>
                <c:pt idx="29">
                  <c:v>116.31957905088527</c:v>
                </c:pt>
                <c:pt idx="30">
                  <c:v>118.38336208023236</c:v>
                </c:pt>
                <c:pt idx="31">
                  <c:v>117.35614061364684</c:v>
                </c:pt>
                <c:pt idx="32">
                  <c:v>117.34459749404566</c:v>
                </c:pt>
                <c:pt idx="33">
                  <c:v>116.17209072531233</c:v>
                </c:pt>
                <c:pt idx="34">
                  <c:v>115.53928074494443</c:v>
                </c:pt>
                <c:pt idx="35">
                  <c:v>113.5052289204251</c:v>
                </c:pt>
                <c:pt idx="36">
                  <c:v>109.97747411326739</c:v>
                </c:pt>
                <c:pt idx="37">
                  <c:v>109.87053728749709</c:v>
                </c:pt>
                <c:pt idx="38">
                  <c:v>110.84327074425084</c:v>
                </c:pt>
                <c:pt idx="39">
                  <c:v>111.26654763441834</c:v>
                </c:pt>
                <c:pt idx="40">
                  <c:v>111.23044681919153</c:v>
                </c:pt>
                <c:pt idx="41">
                  <c:v>114.5595584743353</c:v>
                </c:pt>
                <c:pt idx="42">
                  <c:v>115.20390664262828</c:v>
                </c:pt>
                <c:pt idx="43">
                  <c:v>116.29178727333229</c:v>
                </c:pt>
                <c:pt idx="44">
                  <c:v>117.3420054241731</c:v>
                </c:pt>
                <c:pt idx="45">
                  <c:v>114.93192223562826</c:v>
                </c:pt>
                <c:pt idx="46">
                  <c:v>116.21147506043268</c:v>
                </c:pt>
                <c:pt idx="47">
                  <c:v>115.25959137318742</c:v>
                </c:pt>
                <c:pt idx="48">
                  <c:v>114.45861517840375</c:v>
                </c:pt>
                <c:pt idx="49">
                  <c:v>114.51112380568222</c:v>
                </c:pt>
                <c:pt idx="50">
                  <c:v>113.61789132632173</c:v>
                </c:pt>
                <c:pt idx="51">
                  <c:v>113.73885142097878</c:v>
                </c:pt>
                <c:pt idx="52">
                  <c:v>113.34542155430155</c:v>
                </c:pt>
                <c:pt idx="53">
                  <c:v>113.87894322885434</c:v>
                </c:pt>
                <c:pt idx="54">
                  <c:v>115.6722916312347</c:v>
                </c:pt>
                <c:pt idx="55">
                  <c:v>114.9324767326785</c:v>
                </c:pt>
                <c:pt idx="56">
                  <c:v>114.87861193012428</c:v>
                </c:pt>
                <c:pt idx="57">
                  <c:v>114.8040274862833</c:v>
                </c:pt>
                <c:pt idx="58">
                  <c:v>114.90807971328566</c:v>
                </c:pt>
                <c:pt idx="59">
                  <c:v>114.28526313095236</c:v>
                </c:pt>
                <c:pt idx="60">
                  <c:v>114.39387448630988</c:v>
                </c:pt>
                <c:pt idx="61">
                  <c:v>116.16903314746737</c:v>
                </c:pt>
                <c:pt idx="62">
                  <c:v>115.29181238674015</c:v>
                </c:pt>
                <c:pt idx="63">
                  <c:v>116.55587738809018</c:v>
                </c:pt>
                <c:pt idx="64">
                  <c:v>117.59910887573054</c:v>
                </c:pt>
                <c:pt idx="65">
                  <c:v>117.25201415597188</c:v>
                </c:pt>
                <c:pt idx="66">
                  <c:v>118.39097816299534</c:v>
                </c:pt>
                <c:pt idx="67">
                  <c:v>120.29513601811028</c:v>
                </c:pt>
                <c:pt idx="68">
                  <c:v>119.9551720129966</c:v>
                </c:pt>
                <c:pt idx="69">
                  <c:v>121.63776304718554</c:v>
                </c:pt>
                <c:pt idx="70">
                  <c:v>121.80533183952018</c:v>
                </c:pt>
                <c:pt idx="71">
                  <c:v>121.97435089256665</c:v>
                </c:pt>
                <c:pt idx="72">
                  <c:v>121.30488535263478</c:v>
                </c:pt>
                <c:pt idx="73">
                  <c:v>120.34351140532007</c:v>
                </c:pt>
                <c:pt idx="74">
                  <c:v>119.38865115118602</c:v>
                </c:pt>
                <c:pt idx="75">
                  <c:v>118.65270867449367</c:v>
                </c:pt>
                <c:pt idx="76">
                  <c:v>119.2844268181199</c:v>
                </c:pt>
                <c:pt idx="77">
                  <c:v>119.5516123696447</c:v>
                </c:pt>
                <c:pt idx="78">
                  <c:v>120.52212638286838</c:v>
                </c:pt>
                <c:pt idx="79">
                  <c:v>119.90461339448818</c:v>
                </c:pt>
                <c:pt idx="80">
                  <c:v>119.81025239418031</c:v>
                </c:pt>
                <c:pt idx="81">
                  <c:v>119.74919769884089</c:v>
                </c:pt>
                <c:pt idx="82">
                  <c:v>119.51011594414599</c:v>
                </c:pt>
                <c:pt idx="83">
                  <c:v>120.58915313068212</c:v>
                </c:pt>
                <c:pt idx="84">
                  <c:v>120.18915818357411</c:v>
                </c:pt>
                <c:pt idx="85">
                  <c:v>119.26684585654395</c:v>
                </c:pt>
                <c:pt idx="86">
                  <c:v>119.1749586286367</c:v>
                </c:pt>
                <c:pt idx="87">
                  <c:v>120.2737687273675</c:v>
                </c:pt>
                <c:pt idx="88">
                  <c:v>119.43914053881231</c:v>
                </c:pt>
                <c:pt idx="89">
                  <c:v>121.16027252508427</c:v>
                </c:pt>
                <c:pt idx="90">
                  <c:v>121.09089807671491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CF-4A47-A2FB-C9109917FC35}"/>
            </c:ext>
          </c:extLst>
        </c:ser>
        <c:ser>
          <c:idx val="1"/>
          <c:order val="1"/>
          <c:tx>
            <c:strRef>
              <c:f>'Kuvio 1'!$E$3</c:f>
              <c:strCache>
                <c:ptCount val="1"/>
                <c:pt idx="0">
                  <c:v>Mallin mukainen työn tuottavuus</c:v>
                </c:pt>
              </c:strCache>
            </c:strRef>
          </c:tx>
          <c:spPr>
            <a:ln w="1905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'Kuvio 1'!$C$4:$C$103</c:f>
              <c:strCache>
                <c:ptCount val="100"/>
                <c:pt idx="0">
                  <c:v>2000Q1</c:v>
                </c:pt>
                <c:pt idx="1">
                  <c:v>2000Q2</c:v>
                </c:pt>
                <c:pt idx="2">
                  <c:v>2000Q3</c:v>
                </c:pt>
                <c:pt idx="3">
                  <c:v>2000Q4</c:v>
                </c:pt>
                <c:pt idx="4">
                  <c:v>2001Q1</c:v>
                </c:pt>
                <c:pt idx="5">
                  <c:v>2001Q2</c:v>
                </c:pt>
                <c:pt idx="6">
                  <c:v>2001Q3</c:v>
                </c:pt>
                <c:pt idx="7">
                  <c:v>2001Q4</c:v>
                </c:pt>
                <c:pt idx="8">
                  <c:v>2002Q1</c:v>
                </c:pt>
                <c:pt idx="9">
                  <c:v>2002Q2</c:v>
                </c:pt>
                <c:pt idx="10">
                  <c:v>2002Q3</c:v>
                </c:pt>
                <c:pt idx="11">
                  <c:v>2002Q4</c:v>
                </c:pt>
                <c:pt idx="12">
                  <c:v>2003Q1</c:v>
                </c:pt>
                <c:pt idx="13">
                  <c:v>2003Q2</c:v>
                </c:pt>
                <c:pt idx="14">
                  <c:v>2003Q3</c:v>
                </c:pt>
                <c:pt idx="15">
                  <c:v>2003Q4</c:v>
                </c:pt>
                <c:pt idx="16">
                  <c:v>2004Q1</c:v>
                </c:pt>
                <c:pt idx="17">
                  <c:v>2004Q2</c:v>
                </c:pt>
                <c:pt idx="18">
                  <c:v>2004Q3</c:v>
                </c:pt>
                <c:pt idx="19">
                  <c:v>2004Q4</c:v>
                </c:pt>
                <c:pt idx="20">
                  <c:v>2005Q1</c:v>
                </c:pt>
                <c:pt idx="21">
                  <c:v>2005Q2</c:v>
                </c:pt>
                <c:pt idx="22">
                  <c:v>2005Q3</c:v>
                </c:pt>
                <c:pt idx="23">
                  <c:v>2005Q4</c:v>
                </c:pt>
                <c:pt idx="24">
                  <c:v>2006Q1</c:v>
                </c:pt>
                <c:pt idx="25">
                  <c:v>2006Q2</c:v>
                </c:pt>
                <c:pt idx="26">
                  <c:v>2006Q3</c:v>
                </c:pt>
                <c:pt idx="27">
                  <c:v>2006Q4</c:v>
                </c:pt>
                <c:pt idx="28">
                  <c:v>2007Q1</c:v>
                </c:pt>
                <c:pt idx="29">
                  <c:v>2007Q2</c:v>
                </c:pt>
                <c:pt idx="30">
                  <c:v>2007Q3</c:v>
                </c:pt>
                <c:pt idx="31">
                  <c:v>2007Q4</c:v>
                </c:pt>
                <c:pt idx="32">
                  <c:v>2008Q1</c:v>
                </c:pt>
                <c:pt idx="33">
                  <c:v>2008Q2</c:v>
                </c:pt>
                <c:pt idx="34">
                  <c:v>2008Q3</c:v>
                </c:pt>
                <c:pt idx="35">
                  <c:v>2008Q4</c:v>
                </c:pt>
                <c:pt idx="36">
                  <c:v>2009Q1</c:v>
                </c:pt>
                <c:pt idx="37">
                  <c:v>2009Q2</c:v>
                </c:pt>
                <c:pt idx="38">
                  <c:v>2009Q3</c:v>
                </c:pt>
                <c:pt idx="39">
                  <c:v>2009Q4</c:v>
                </c:pt>
                <c:pt idx="40">
                  <c:v>2010Q1</c:v>
                </c:pt>
                <c:pt idx="41">
                  <c:v>2010Q2</c:v>
                </c:pt>
                <c:pt idx="42">
                  <c:v>2010Q3</c:v>
                </c:pt>
                <c:pt idx="43">
                  <c:v>2010Q4</c:v>
                </c:pt>
                <c:pt idx="44">
                  <c:v>2011Q1</c:v>
                </c:pt>
                <c:pt idx="45">
                  <c:v>2011Q2</c:v>
                </c:pt>
                <c:pt idx="46">
                  <c:v>2011Q3</c:v>
                </c:pt>
                <c:pt idx="47">
                  <c:v>2011Q4</c:v>
                </c:pt>
                <c:pt idx="48">
                  <c:v>2012Q1</c:v>
                </c:pt>
                <c:pt idx="49">
                  <c:v>2012Q2</c:v>
                </c:pt>
                <c:pt idx="50">
                  <c:v>2012Q3</c:v>
                </c:pt>
                <c:pt idx="51">
                  <c:v>2012Q4</c:v>
                </c:pt>
                <c:pt idx="52">
                  <c:v>2013Q1</c:v>
                </c:pt>
                <c:pt idx="53">
                  <c:v>2013Q2</c:v>
                </c:pt>
                <c:pt idx="54">
                  <c:v>2013Q3</c:v>
                </c:pt>
                <c:pt idx="55">
                  <c:v>2013Q4</c:v>
                </c:pt>
                <c:pt idx="56">
                  <c:v>2014Q1</c:v>
                </c:pt>
                <c:pt idx="57">
                  <c:v>2014Q2</c:v>
                </c:pt>
                <c:pt idx="58">
                  <c:v>2014Q3</c:v>
                </c:pt>
                <c:pt idx="59">
                  <c:v>2014Q4</c:v>
                </c:pt>
                <c:pt idx="60">
                  <c:v>2015Q1</c:v>
                </c:pt>
                <c:pt idx="61">
                  <c:v>2015Q2</c:v>
                </c:pt>
                <c:pt idx="62">
                  <c:v>2015Q3</c:v>
                </c:pt>
                <c:pt idx="63">
                  <c:v>2015Q4</c:v>
                </c:pt>
                <c:pt idx="64">
                  <c:v>2016Q1</c:v>
                </c:pt>
                <c:pt idx="65">
                  <c:v>2016Q2</c:v>
                </c:pt>
                <c:pt idx="66">
                  <c:v>2016Q3</c:v>
                </c:pt>
                <c:pt idx="67">
                  <c:v>2016Q4</c:v>
                </c:pt>
                <c:pt idx="68">
                  <c:v>2017Q1</c:v>
                </c:pt>
                <c:pt idx="69">
                  <c:v>2017Q2</c:v>
                </c:pt>
                <c:pt idx="70">
                  <c:v>2017Q3</c:v>
                </c:pt>
                <c:pt idx="71">
                  <c:v>2017Q4</c:v>
                </c:pt>
                <c:pt idx="72">
                  <c:v>2018Q1</c:v>
                </c:pt>
                <c:pt idx="73">
                  <c:v>2018Q2</c:v>
                </c:pt>
                <c:pt idx="74">
                  <c:v>2018Q3</c:v>
                </c:pt>
                <c:pt idx="75">
                  <c:v>2018Q4</c:v>
                </c:pt>
                <c:pt idx="76">
                  <c:v>2019Q1</c:v>
                </c:pt>
                <c:pt idx="77">
                  <c:v>2019Q2</c:v>
                </c:pt>
                <c:pt idx="78">
                  <c:v>2019Q3</c:v>
                </c:pt>
                <c:pt idx="79">
                  <c:v>2019Q4</c:v>
                </c:pt>
                <c:pt idx="80">
                  <c:v>2020Q1</c:v>
                </c:pt>
                <c:pt idx="81">
                  <c:v>2020Q2</c:v>
                </c:pt>
                <c:pt idx="82">
                  <c:v>2020Q3</c:v>
                </c:pt>
                <c:pt idx="83">
                  <c:v>2020Q4</c:v>
                </c:pt>
                <c:pt idx="84">
                  <c:v>2021Q1</c:v>
                </c:pt>
                <c:pt idx="85">
                  <c:v>2021Q2</c:v>
                </c:pt>
                <c:pt idx="86">
                  <c:v>2021Q3</c:v>
                </c:pt>
                <c:pt idx="87">
                  <c:v>2021Q4</c:v>
                </c:pt>
                <c:pt idx="88">
                  <c:v>2022Q1</c:v>
                </c:pt>
                <c:pt idx="89">
                  <c:v>2022Q2</c:v>
                </c:pt>
                <c:pt idx="90">
                  <c:v>2022Q3</c:v>
                </c:pt>
                <c:pt idx="91">
                  <c:v>2022Q4</c:v>
                </c:pt>
                <c:pt idx="92">
                  <c:v>2023Q1</c:v>
                </c:pt>
                <c:pt idx="93">
                  <c:v>2023Q2</c:v>
                </c:pt>
                <c:pt idx="94">
                  <c:v>2023Q3</c:v>
                </c:pt>
                <c:pt idx="95">
                  <c:v>2023Q4</c:v>
                </c:pt>
                <c:pt idx="96">
                  <c:v>2024Q1</c:v>
                </c:pt>
                <c:pt idx="97">
                  <c:v>2024Q2</c:v>
                </c:pt>
                <c:pt idx="98">
                  <c:v>2024Q3</c:v>
                </c:pt>
                <c:pt idx="99">
                  <c:v>2024Q4</c:v>
                </c:pt>
              </c:strCache>
            </c:strRef>
          </c:cat>
          <c:val>
            <c:numRef>
              <c:f>'Kuvio 1'!$E$4:$E$103</c:f>
              <c:numCache>
                <c:formatCode>General</c:formatCode>
                <c:ptCount val="100"/>
                <c:pt idx="0">
                  <c:v>97.750290509384314</c:v>
                </c:pt>
                <c:pt idx="1">
                  <c:v>98.307927965190956</c:v>
                </c:pt>
                <c:pt idx="2">
                  <c:v>98.868746583227377</c:v>
                </c:pt>
                <c:pt idx="3">
                  <c:v>99.432764511114456</c:v>
                </c:pt>
                <c:pt idx="4">
                  <c:v>100.00000000000001</c:v>
                </c:pt>
                <c:pt idx="5">
                  <c:v>100.57047140514953</c:v>
                </c:pt>
                <c:pt idx="6">
                  <c:v>101.14419718654008</c:v>
                </c:pt>
                <c:pt idx="7">
                  <c:v>101.72119590945736</c:v>
                </c:pt>
                <c:pt idx="8">
                  <c:v>102.30148624509707</c:v>
                </c:pt>
                <c:pt idx="9">
                  <c:v>102.88508697116835</c:v>
                </c:pt>
                <c:pt idx="10">
                  <c:v>103.47201697250217</c:v>
                </c:pt>
                <c:pt idx="11">
                  <c:v>104.06229524166177</c:v>
                </c:pt>
                <c:pt idx="12">
                  <c:v>104.65594087955785</c:v>
                </c:pt>
                <c:pt idx="13">
                  <c:v>105.25297309606592</c:v>
                </c:pt>
                <c:pt idx="14">
                  <c:v>105.8534112106488</c:v>
                </c:pt>
                <c:pt idx="15">
                  <c:v>106.45727465298091</c:v>
                </c:pt>
                <c:pt idx="16">
                  <c:v>107.06458296357778</c:v>
                </c:pt>
                <c:pt idx="17">
                  <c:v>107.67535579442759</c:v>
                </c:pt>
                <c:pt idx="18">
                  <c:v>108.28961290962782</c:v>
                </c:pt>
                <c:pt idx="19">
                  <c:v>108.90737418602448</c:v>
                </c:pt>
                <c:pt idx="20">
                  <c:v>109.52865961385496</c:v>
                </c:pt>
                <c:pt idx="21">
                  <c:v>110.15348929739568</c:v>
                </c:pt>
                <c:pt idx="22">
                  <c:v>110.78188345561178</c:v>
                </c:pt>
                <c:pt idx="23">
                  <c:v>111.41386242281222</c:v>
                </c:pt>
                <c:pt idx="24">
                  <c:v>112.049446649307</c:v>
                </c:pt>
                <c:pt idx="25">
                  <c:v>112.68865670206968</c:v>
                </c:pt>
                <c:pt idx="26">
                  <c:v>113.33151326540212</c:v>
                </c:pt>
                <c:pt idx="27">
                  <c:v>113.9780371416046</c:v>
                </c:pt>
                <c:pt idx="28">
                  <c:v>114.62824925164819</c:v>
                </c:pt>
                <c:pt idx="29">
                  <c:v>115.28217063585248</c:v>
                </c:pt>
                <c:pt idx="30">
                  <c:v>115.93982245456571</c:v>
                </c:pt>
                <c:pt idx="31">
                  <c:v>116.60122598885026</c:v>
                </c:pt>
                <c:pt idx="32">
                  <c:v>117.26640264117044</c:v>
                </c:pt>
                <c:pt idx="33">
                  <c:v>117.93537393608585</c:v>
                </c:pt>
                <c:pt idx="34">
                  <c:v>111.97149035669359</c:v>
                </c:pt>
                <c:pt idx="35">
                  <c:v>112.13293346417116</c:v>
                </c:pt>
                <c:pt idx="36">
                  <c:v>112.2946093440882</c:v>
                </c:pt>
                <c:pt idx="37">
                  <c:v>112.45651833206128</c:v>
                </c:pt>
                <c:pt idx="38">
                  <c:v>112.6186607641912</c:v>
                </c:pt>
                <c:pt idx="39">
                  <c:v>112.78103697706302</c:v>
                </c:pt>
                <c:pt idx="40">
                  <c:v>112.94364730774744</c:v>
                </c:pt>
                <c:pt idx="41">
                  <c:v>113.10649209380081</c:v>
                </c:pt>
                <c:pt idx="42">
                  <c:v>113.26957167326657</c:v>
                </c:pt>
                <c:pt idx="43">
                  <c:v>113.43288638467519</c:v>
                </c:pt>
                <c:pt idx="44">
                  <c:v>113.59643656704542</c:v>
                </c:pt>
                <c:pt idx="45">
                  <c:v>113.76022255988467</c:v>
                </c:pt>
                <c:pt idx="46">
                  <c:v>113.92424470319018</c:v>
                </c:pt>
                <c:pt idx="47">
                  <c:v>114.08850333744904</c:v>
                </c:pt>
                <c:pt idx="48">
                  <c:v>114.25299880363946</c:v>
                </c:pt>
                <c:pt idx="49">
                  <c:v>114.41773144323139</c:v>
                </c:pt>
                <c:pt idx="50">
                  <c:v>114.58270159818679</c:v>
                </c:pt>
                <c:pt idx="51">
                  <c:v>114.747909610961</c:v>
                </c:pt>
                <c:pt idx="52">
                  <c:v>114.91335582450283</c:v>
                </c:pt>
                <c:pt idx="53">
                  <c:v>115.07904058225584</c:v>
                </c:pt>
                <c:pt idx="54">
                  <c:v>115.24496422815851</c:v>
                </c:pt>
                <c:pt idx="55">
                  <c:v>115.41112710664549</c:v>
                </c:pt>
                <c:pt idx="56">
                  <c:v>115.57752956264773</c:v>
                </c:pt>
                <c:pt idx="57">
                  <c:v>115.74417194159388</c:v>
                </c:pt>
                <c:pt idx="58">
                  <c:v>115.91105458941024</c:v>
                </c:pt>
                <c:pt idx="59">
                  <c:v>116.07817785252237</c:v>
                </c:pt>
                <c:pt idx="60">
                  <c:v>116.24554207785459</c:v>
                </c:pt>
                <c:pt idx="61">
                  <c:v>116.41314761283223</c:v>
                </c:pt>
                <c:pt idx="62">
                  <c:v>116.58099480538088</c:v>
                </c:pt>
                <c:pt idx="63">
                  <c:v>116.74908400392822</c:v>
                </c:pt>
                <c:pt idx="64">
                  <c:v>116.91741555740421</c:v>
                </c:pt>
                <c:pt idx="65">
                  <c:v>117.08598981524166</c:v>
                </c:pt>
                <c:pt idx="66">
                  <c:v>117.25480712737759</c:v>
                </c:pt>
                <c:pt idx="67">
                  <c:v>117.42386784425315</c:v>
                </c:pt>
                <c:pt idx="68">
                  <c:v>117.59317231681517</c:v>
                </c:pt>
                <c:pt idx="69">
                  <c:v>117.76272089651607</c:v>
                </c:pt>
                <c:pt idx="70">
                  <c:v>117.93251393531546</c:v>
                </c:pt>
                <c:pt idx="71">
                  <c:v>118.10255178567994</c:v>
                </c:pt>
                <c:pt idx="72">
                  <c:v>118.27283480058475</c:v>
                </c:pt>
                <c:pt idx="73">
                  <c:v>118.44336333351362</c:v>
                </c:pt>
                <c:pt idx="74">
                  <c:v>118.6141377384605</c:v>
                </c:pt>
                <c:pt idx="75">
                  <c:v>118.78515836992898</c:v>
                </c:pt>
                <c:pt idx="76">
                  <c:v>118.95642558293453</c:v>
                </c:pt>
                <c:pt idx="77">
                  <c:v>119.12793973300393</c:v>
                </c:pt>
                <c:pt idx="78">
                  <c:v>119.29970117617691</c:v>
                </c:pt>
                <c:pt idx="79">
                  <c:v>119.47171026900655</c:v>
                </c:pt>
                <c:pt idx="80">
                  <c:v>119.64396736855971</c:v>
                </c:pt>
                <c:pt idx="81">
                  <c:v>119.81647283241847</c:v>
                </c:pt>
                <c:pt idx="82">
                  <c:v>119.98922701868004</c:v>
                </c:pt>
                <c:pt idx="83">
                  <c:v>120.16223028595843</c:v>
                </c:pt>
                <c:pt idx="84">
                  <c:v>120.33548299338423</c:v>
                </c:pt>
                <c:pt idx="85">
                  <c:v>120.50898550060631</c:v>
                </c:pt>
                <c:pt idx="86">
                  <c:v>120.68273816779158</c:v>
                </c:pt>
                <c:pt idx="87">
                  <c:v>120.8567413556268</c:v>
                </c:pt>
                <c:pt idx="88">
                  <c:v>121.03099542531818</c:v>
                </c:pt>
                <c:pt idx="89">
                  <c:v>121.2055007385933</c:v>
                </c:pt>
                <c:pt idx="90">
                  <c:v>121.38025765770095</c:v>
                </c:pt>
                <c:pt idx="91">
                  <c:v>121.55526654541221</c:v>
                </c:pt>
                <c:pt idx="92">
                  <c:v>121.73052776502136</c:v>
                </c:pt>
                <c:pt idx="93">
                  <c:v>121.90604168034636</c:v>
                </c:pt>
                <c:pt idx="94">
                  <c:v>122.08180865572986</c:v>
                </c:pt>
                <c:pt idx="95">
                  <c:v>122.2578290560397</c:v>
                </c:pt>
                <c:pt idx="96">
                  <c:v>122.43410324666988</c:v>
                </c:pt>
                <c:pt idx="97">
                  <c:v>122.61063159354117</c:v>
                </c:pt>
                <c:pt idx="98">
                  <c:v>122.78741446310204</c:v>
                </c:pt>
                <c:pt idx="99">
                  <c:v>122.96445222232916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CF-4A47-A2FB-C9109917FC35}"/>
            </c:ext>
          </c:extLst>
        </c:ser>
        <c:ser>
          <c:idx val="2"/>
          <c:order val="2"/>
          <c:tx>
            <c:strRef>
              <c:f>'Kuvio 1'!$F$3</c:f>
              <c:strCache>
                <c:ptCount val="1"/>
                <c:pt idx="0">
                  <c:v>Reaalipalkat (arvonlisäyksen hinnoin)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'Kuvio 1'!$C$4:$C$103</c:f>
              <c:strCache>
                <c:ptCount val="100"/>
                <c:pt idx="0">
                  <c:v>2000Q1</c:v>
                </c:pt>
                <c:pt idx="1">
                  <c:v>2000Q2</c:v>
                </c:pt>
                <c:pt idx="2">
                  <c:v>2000Q3</c:v>
                </c:pt>
                <c:pt idx="3">
                  <c:v>2000Q4</c:v>
                </c:pt>
                <c:pt idx="4">
                  <c:v>2001Q1</c:v>
                </c:pt>
                <c:pt idx="5">
                  <c:v>2001Q2</c:v>
                </c:pt>
                <c:pt idx="6">
                  <c:v>2001Q3</c:v>
                </c:pt>
                <c:pt idx="7">
                  <c:v>2001Q4</c:v>
                </c:pt>
                <c:pt idx="8">
                  <c:v>2002Q1</c:v>
                </c:pt>
                <c:pt idx="9">
                  <c:v>2002Q2</c:v>
                </c:pt>
                <c:pt idx="10">
                  <c:v>2002Q3</c:v>
                </c:pt>
                <c:pt idx="11">
                  <c:v>2002Q4</c:v>
                </c:pt>
                <c:pt idx="12">
                  <c:v>2003Q1</c:v>
                </c:pt>
                <c:pt idx="13">
                  <c:v>2003Q2</c:v>
                </c:pt>
                <c:pt idx="14">
                  <c:v>2003Q3</c:v>
                </c:pt>
                <c:pt idx="15">
                  <c:v>2003Q4</c:v>
                </c:pt>
                <c:pt idx="16">
                  <c:v>2004Q1</c:v>
                </c:pt>
                <c:pt idx="17">
                  <c:v>2004Q2</c:v>
                </c:pt>
                <c:pt idx="18">
                  <c:v>2004Q3</c:v>
                </c:pt>
                <c:pt idx="19">
                  <c:v>2004Q4</c:v>
                </c:pt>
                <c:pt idx="20">
                  <c:v>2005Q1</c:v>
                </c:pt>
                <c:pt idx="21">
                  <c:v>2005Q2</c:v>
                </c:pt>
                <c:pt idx="22">
                  <c:v>2005Q3</c:v>
                </c:pt>
                <c:pt idx="23">
                  <c:v>2005Q4</c:v>
                </c:pt>
                <c:pt idx="24">
                  <c:v>2006Q1</c:v>
                </c:pt>
                <c:pt idx="25">
                  <c:v>2006Q2</c:v>
                </c:pt>
                <c:pt idx="26">
                  <c:v>2006Q3</c:v>
                </c:pt>
                <c:pt idx="27">
                  <c:v>2006Q4</c:v>
                </c:pt>
                <c:pt idx="28">
                  <c:v>2007Q1</c:v>
                </c:pt>
                <c:pt idx="29">
                  <c:v>2007Q2</c:v>
                </c:pt>
                <c:pt idx="30">
                  <c:v>2007Q3</c:v>
                </c:pt>
                <c:pt idx="31">
                  <c:v>2007Q4</c:v>
                </c:pt>
                <c:pt idx="32">
                  <c:v>2008Q1</c:v>
                </c:pt>
                <c:pt idx="33">
                  <c:v>2008Q2</c:v>
                </c:pt>
                <c:pt idx="34">
                  <c:v>2008Q3</c:v>
                </c:pt>
                <c:pt idx="35">
                  <c:v>2008Q4</c:v>
                </c:pt>
                <c:pt idx="36">
                  <c:v>2009Q1</c:v>
                </c:pt>
                <c:pt idx="37">
                  <c:v>2009Q2</c:v>
                </c:pt>
                <c:pt idx="38">
                  <c:v>2009Q3</c:v>
                </c:pt>
                <c:pt idx="39">
                  <c:v>2009Q4</c:v>
                </c:pt>
                <c:pt idx="40">
                  <c:v>2010Q1</c:v>
                </c:pt>
                <c:pt idx="41">
                  <c:v>2010Q2</c:v>
                </c:pt>
                <c:pt idx="42">
                  <c:v>2010Q3</c:v>
                </c:pt>
                <c:pt idx="43">
                  <c:v>2010Q4</c:v>
                </c:pt>
                <c:pt idx="44">
                  <c:v>2011Q1</c:v>
                </c:pt>
                <c:pt idx="45">
                  <c:v>2011Q2</c:v>
                </c:pt>
                <c:pt idx="46">
                  <c:v>2011Q3</c:v>
                </c:pt>
                <c:pt idx="47">
                  <c:v>2011Q4</c:v>
                </c:pt>
                <c:pt idx="48">
                  <c:v>2012Q1</c:v>
                </c:pt>
                <c:pt idx="49">
                  <c:v>2012Q2</c:v>
                </c:pt>
                <c:pt idx="50">
                  <c:v>2012Q3</c:v>
                </c:pt>
                <c:pt idx="51">
                  <c:v>2012Q4</c:v>
                </c:pt>
                <c:pt idx="52">
                  <c:v>2013Q1</c:v>
                </c:pt>
                <c:pt idx="53">
                  <c:v>2013Q2</c:v>
                </c:pt>
                <c:pt idx="54">
                  <c:v>2013Q3</c:v>
                </c:pt>
                <c:pt idx="55">
                  <c:v>2013Q4</c:v>
                </c:pt>
                <c:pt idx="56">
                  <c:v>2014Q1</c:v>
                </c:pt>
                <c:pt idx="57">
                  <c:v>2014Q2</c:v>
                </c:pt>
                <c:pt idx="58">
                  <c:v>2014Q3</c:v>
                </c:pt>
                <c:pt idx="59">
                  <c:v>2014Q4</c:v>
                </c:pt>
                <c:pt idx="60">
                  <c:v>2015Q1</c:v>
                </c:pt>
                <c:pt idx="61">
                  <c:v>2015Q2</c:v>
                </c:pt>
                <c:pt idx="62">
                  <c:v>2015Q3</c:v>
                </c:pt>
                <c:pt idx="63">
                  <c:v>2015Q4</c:v>
                </c:pt>
                <c:pt idx="64">
                  <c:v>2016Q1</c:v>
                </c:pt>
                <c:pt idx="65">
                  <c:v>2016Q2</c:v>
                </c:pt>
                <c:pt idx="66">
                  <c:v>2016Q3</c:v>
                </c:pt>
                <c:pt idx="67">
                  <c:v>2016Q4</c:v>
                </c:pt>
                <c:pt idx="68">
                  <c:v>2017Q1</c:v>
                </c:pt>
                <c:pt idx="69">
                  <c:v>2017Q2</c:v>
                </c:pt>
                <c:pt idx="70">
                  <c:v>2017Q3</c:v>
                </c:pt>
                <c:pt idx="71">
                  <c:v>2017Q4</c:v>
                </c:pt>
                <c:pt idx="72">
                  <c:v>2018Q1</c:v>
                </c:pt>
                <c:pt idx="73">
                  <c:v>2018Q2</c:v>
                </c:pt>
                <c:pt idx="74">
                  <c:v>2018Q3</c:v>
                </c:pt>
                <c:pt idx="75">
                  <c:v>2018Q4</c:v>
                </c:pt>
                <c:pt idx="76">
                  <c:v>2019Q1</c:v>
                </c:pt>
                <c:pt idx="77">
                  <c:v>2019Q2</c:v>
                </c:pt>
                <c:pt idx="78">
                  <c:v>2019Q3</c:v>
                </c:pt>
                <c:pt idx="79">
                  <c:v>2019Q4</c:v>
                </c:pt>
                <c:pt idx="80">
                  <c:v>2020Q1</c:v>
                </c:pt>
                <c:pt idx="81">
                  <c:v>2020Q2</c:v>
                </c:pt>
                <c:pt idx="82">
                  <c:v>2020Q3</c:v>
                </c:pt>
                <c:pt idx="83">
                  <c:v>2020Q4</c:v>
                </c:pt>
                <c:pt idx="84">
                  <c:v>2021Q1</c:v>
                </c:pt>
                <c:pt idx="85">
                  <c:v>2021Q2</c:v>
                </c:pt>
                <c:pt idx="86">
                  <c:v>2021Q3</c:v>
                </c:pt>
                <c:pt idx="87">
                  <c:v>2021Q4</c:v>
                </c:pt>
                <c:pt idx="88">
                  <c:v>2022Q1</c:v>
                </c:pt>
                <c:pt idx="89">
                  <c:v>2022Q2</c:v>
                </c:pt>
                <c:pt idx="90">
                  <c:v>2022Q3</c:v>
                </c:pt>
                <c:pt idx="91">
                  <c:v>2022Q4</c:v>
                </c:pt>
                <c:pt idx="92">
                  <c:v>2023Q1</c:v>
                </c:pt>
                <c:pt idx="93">
                  <c:v>2023Q2</c:v>
                </c:pt>
                <c:pt idx="94">
                  <c:v>2023Q3</c:v>
                </c:pt>
                <c:pt idx="95">
                  <c:v>2023Q4</c:v>
                </c:pt>
                <c:pt idx="96">
                  <c:v>2024Q1</c:v>
                </c:pt>
                <c:pt idx="97">
                  <c:v>2024Q2</c:v>
                </c:pt>
                <c:pt idx="98">
                  <c:v>2024Q3</c:v>
                </c:pt>
                <c:pt idx="99">
                  <c:v>2024Q4</c:v>
                </c:pt>
              </c:strCache>
            </c:strRef>
          </c:cat>
          <c:val>
            <c:numRef>
              <c:f>'Kuvio 1'!$F$4:$F$103</c:f>
              <c:numCache>
                <c:formatCode>General</c:formatCode>
                <c:ptCount val="100"/>
                <c:pt idx="0">
                  <c:v>99.50331114541477</c:v>
                </c:pt>
                <c:pt idx="1">
                  <c:v>100.12883104481776</c:v>
                </c:pt>
                <c:pt idx="2">
                  <c:v>98.46556320179441</c:v>
                </c:pt>
                <c:pt idx="3">
                  <c:v>99.699239798619402</c:v>
                </c:pt>
                <c:pt idx="4">
                  <c:v>100.2320564229825</c:v>
                </c:pt>
                <c:pt idx="5">
                  <c:v>98.770719449208713</c:v>
                </c:pt>
                <c:pt idx="6">
                  <c:v>100.33589098815911</c:v>
                </c:pt>
                <c:pt idx="7">
                  <c:v>100.66133313964967</c:v>
                </c:pt>
                <c:pt idx="8">
                  <c:v>100.65093788889953</c:v>
                </c:pt>
                <c:pt idx="9">
                  <c:v>101.18085783126257</c:v>
                </c:pt>
                <c:pt idx="10">
                  <c:v>102.01355780690911</c:v>
                </c:pt>
                <c:pt idx="11">
                  <c:v>102.23286027037489</c:v>
                </c:pt>
                <c:pt idx="12">
                  <c:v>103.50551403810294</c:v>
                </c:pt>
                <c:pt idx="13">
                  <c:v>103.88173513571236</c:v>
                </c:pt>
                <c:pt idx="14">
                  <c:v>104.49737672423102</c:v>
                </c:pt>
                <c:pt idx="15">
                  <c:v>105.49418379886286</c:v>
                </c:pt>
                <c:pt idx="16">
                  <c:v>106.07995865450266</c:v>
                </c:pt>
                <c:pt idx="17">
                  <c:v>105.9303124859959</c:v>
                </c:pt>
                <c:pt idx="18">
                  <c:v>108.2014635915415</c:v>
                </c:pt>
                <c:pt idx="19">
                  <c:v>109.11144712540025</c:v>
                </c:pt>
                <c:pt idx="20">
                  <c:v>109.88142497166534</c:v>
                </c:pt>
                <c:pt idx="21">
                  <c:v>111.12760750433556</c:v>
                </c:pt>
                <c:pt idx="22">
                  <c:v>111.2443501359746</c:v>
                </c:pt>
                <c:pt idx="23">
                  <c:v>110.21496015048518</c:v>
                </c:pt>
                <c:pt idx="24">
                  <c:v>112.29568883316281</c:v>
                </c:pt>
                <c:pt idx="25">
                  <c:v>113.76670158741234</c:v>
                </c:pt>
                <c:pt idx="26">
                  <c:v>112.79042036497638</c:v>
                </c:pt>
                <c:pt idx="27">
                  <c:v>115.07462723477661</c:v>
                </c:pt>
                <c:pt idx="28">
                  <c:v>114.02306416858561</c:v>
                </c:pt>
                <c:pt idx="29">
                  <c:v>113.15948199546712</c:v>
                </c:pt>
                <c:pt idx="30">
                  <c:v>115.32994477950493</c:v>
                </c:pt>
                <c:pt idx="31">
                  <c:v>114.06905169125773</c:v>
                </c:pt>
                <c:pt idx="32">
                  <c:v>116.42546045513593</c:v>
                </c:pt>
                <c:pt idx="33">
                  <c:v>115.86078236185011</c:v>
                </c:pt>
                <c:pt idx="34">
                  <c:v>114.71856978821428</c:v>
                </c:pt>
                <c:pt idx="35">
                  <c:v>116.23116540425735</c:v>
                </c:pt>
                <c:pt idx="36">
                  <c:v>117.40210129566636</c:v>
                </c:pt>
                <c:pt idx="37">
                  <c:v>118.20275362264557</c:v>
                </c:pt>
                <c:pt idx="38">
                  <c:v>118.02128575185705</c:v>
                </c:pt>
                <c:pt idx="39">
                  <c:v>119.36095769929005</c:v>
                </c:pt>
                <c:pt idx="40">
                  <c:v>118.59835399183977</c:v>
                </c:pt>
                <c:pt idx="41">
                  <c:v>120.19173958957154</c:v>
                </c:pt>
                <c:pt idx="42">
                  <c:v>122.42305856085684</c:v>
                </c:pt>
                <c:pt idx="43">
                  <c:v>121.51072744878742</c:v>
                </c:pt>
                <c:pt idx="44">
                  <c:v>121.97891924162234</c:v>
                </c:pt>
                <c:pt idx="45">
                  <c:v>119.72855459936265</c:v>
                </c:pt>
                <c:pt idx="46">
                  <c:v>122.08673418499804</c:v>
                </c:pt>
                <c:pt idx="47">
                  <c:v>121.52674516924137</c:v>
                </c:pt>
                <c:pt idx="48">
                  <c:v>121.29997483285374</c:v>
                </c:pt>
                <c:pt idx="49">
                  <c:v>122.69006289035056</c:v>
                </c:pt>
                <c:pt idx="50">
                  <c:v>121.31141751068968</c:v>
                </c:pt>
                <c:pt idx="51">
                  <c:v>121.36807962650151</c:v>
                </c:pt>
                <c:pt idx="52">
                  <c:v>120.5543736478306</c:v>
                </c:pt>
                <c:pt idx="53">
                  <c:v>119.99630033879879</c:v>
                </c:pt>
                <c:pt idx="54">
                  <c:v>121.5648774725917</c:v>
                </c:pt>
                <c:pt idx="55">
                  <c:v>120.22043243222413</c:v>
                </c:pt>
                <c:pt idx="56">
                  <c:v>120.32685483340494</c:v>
                </c:pt>
                <c:pt idx="57">
                  <c:v>120.43864331047071</c:v>
                </c:pt>
                <c:pt idx="58">
                  <c:v>119.68523337614283</c:v>
                </c:pt>
                <c:pt idx="59">
                  <c:v>119.92723485046695</c:v>
                </c:pt>
                <c:pt idx="60">
                  <c:v>119.99638675923836</c:v>
                </c:pt>
                <c:pt idx="61">
                  <c:v>120.30855431333133</c:v>
                </c:pt>
                <c:pt idx="62">
                  <c:v>118.9224249217711</c:v>
                </c:pt>
                <c:pt idx="63">
                  <c:v>120.0087345507778</c:v>
                </c:pt>
                <c:pt idx="64">
                  <c:v>120.14934198027748</c:v>
                </c:pt>
                <c:pt idx="65">
                  <c:v>119.85189105422745</c:v>
                </c:pt>
                <c:pt idx="66">
                  <c:v>120.51685743038318</c:v>
                </c:pt>
                <c:pt idx="67">
                  <c:v>121.61214659431678</c:v>
                </c:pt>
                <c:pt idx="68">
                  <c:v>119.8670544758743</c:v>
                </c:pt>
                <c:pt idx="69">
                  <c:v>120.52706974485734</c:v>
                </c:pt>
                <c:pt idx="70">
                  <c:v>120.76118777571835</c:v>
                </c:pt>
                <c:pt idx="71">
                  <c:v>120.40889621474767</c:v>
                </c:pt>
                <c:pt idx="72">
                  <c:v>120.78924773852091</c:v>
                </c:pt>
                <c:pt idx="73">
                  <c:v>121.06099405625611</c:v>
                </c:pt>
                <c:pt idx="74">
                  <c:v>120.54587452520737</c:v>
                </c:pt>
                <c:pt idx="75">
                  <c:v>120.04779093521418</c:v>
                </c:pt>
                <c:pt idx="76">
                  <c:v>120.58644017798747</c:v>
                </c:pt>
                <c:pt idx="77">
                  <c:v>121.0909486602246</c:v>
                </c:pt>
                <c:pt idx="78">
                  <c:v>121.79414681087827</c:v>
                </c:pt>
                <c:pt idx="79">
                  <c:v>121.30368071872252</c:v>
                </c:pt>
                <c:pt idx="80">
                  <c:v>120.86592778572272</c:v>
                </c:pt>
                <c:pt idx="81">
                  <c:v>120.61563919984242</c:v>
                </c:pt>
                <c:pt idx="82">
                  <c:v>121.06702084969419</c:v>
                </c:pt>
                <c:pt idx="83">
                  <c:v>122.91448607593962</c:v>
                </c:pt>
                <c:pt idx="84">
                  <c:v>122.9877625736188</c:v>
                </c:pt>
                <c:pt idx="85">
                  <c:v>121.18328518454599</c:v>
                </c:pt>
                <c:pt idx="86">
                  <c:v>120.49266777865306</c:v>
                </c:pt>
                <c:pt idx="87">
                  <c:v>119.98309768789944</c:v>
                </c:pt>
                <c:pt idx="88">
                  <c:v>119.25232071469415</c:v>
                </c:pt>
                <c:pt idx="89">
                  <c:v>119.74101146730048</c:v>
                </c:pt>
                <c:pt idx="90">
                  <c:v>120.614168822666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CF-4A47-A2FB-C9109917FC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9353120"/>
        <c:axId val="1239346232"/>
      </c:lineChart>
      <c:catAx>
        <c:axId val="123935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39346232"/>
        <c:crosses val="autoZero"/>
        <c:auto val="1"/>
        <c:lblAlgn val="ctr"/>
        <c:lblOffset val="100"/>
        <c:noMultiLvlLbl val="0"/>
      </c:catAx>
      <c:valAx>
        <c:axId val="1239346232"/>
        <c:scaling>
          <c:orientation val="minMax"/>
          <c:max val="130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3935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/>
              <a:t>Suomi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FIN!$AK$42</c:f>
              <c:strCache>
                <c:ptCount val="1"/>
                <c:pt idx="0">
                  <c:v>1996-2000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FIN!$AJ$43:$AJ$48</c:f>
              <c:strCache>
                <c:ptCount val="6"/>
                <c:pt idx="0">
                  <c:v>Kokonaistuottavuus</c:v>
                </c:pt>
                <c:pt idx="1">
                  <c:v>Aineeton pääoma</c:v>
                </c:pt>
                <c:pt idx="2">
                  <c:v>Kiinteä ICT-pääoma</c:v>
                </c:pt>
                <c:pt idx="3">
                  <c:v>Kiinteä ei-ICT-pääoma</c:v>
                </c:pt>
                <c:pt idx="4">
                  <c:v>Työpanoksen rakenne</c:v>
                </c:pt>
                <c:pt idx="5">
                  <c:v>Työn tuottavuuden kasvu</c:v>
                </c:pt>
              </c:strCache>
            </c:strRef>
          </c:cat>
          <c:val>
            <c:numRef>
              <c:f>FIN!$AK$43:$AK$48</c:f>
              <c:numCache>
                <c:formatCode>0.0</c:formatCode>
                <c:ptCount val="6"/>
                <c:pt idx="0">
                  <c:v>3.2977418899536119</c:v>
                </c:pt>
                <c:pt idx="1">
                  <c:v>0.40654082298278799</c:v>
                </c:pt>
                <c:pt idx="2">
                  <c:v>0.18029593676328642</c:v>
                </c:pt>
                <c:pt idx="3">
                  <c:v>-0.69090307950973517</c:v>
                </c:pt>
                <c:pt idx="4">
                  <c:v>0.32824863865971549</c:v>
                </c:pt>
                <c:pt idx="5">
                  <c:v>3.9560706377029433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1-4312-91AA-D06743179FB2}"/>
            </c:ext>
          </c:extLst>
        </c:ser>
        <c:ser>
          <c:idx val="1"/>
          <c:order val="1"/>
          <c:tx>
            <c:strRef>
              <c:f>FIN!$AL$42</c:f>
              <c:strCache>
                <c:ptCount val="1"/>
                <c:pt idx="0">
                  <c:v>2001-2007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FIN!$AJ$43:$AJ$48</c:f>
              <c:strCache>
                <c:ptCount val="6"/>
                <c:pt idx="0">
                  <c:v>Kokonaistuottavuus</c:v>
                </c:pt>
                <c:pt idx="1">
                  <c:v>Aineeton pääoma</c:v>
                </c:pt>
                <c:pt idx="2">
                  <c:v>Kiinteä ICT-pääoma</c:v>
                </c:pt>
                <c:pt idx="3">
                  <c:v>Kiinteä ei-ICT-pääoma</c:v>
                </c:pt>
                <c:pt idx="4">
                  <c:v>Työpanoksen rakenne</c:v>
                </c:pt>
                <c:pt idx="5">
                  <c:v>Työn tuottavuuden kasvu</c:v>
                </c:pt>
              </c:strCache>
            </c:strRef>
          </c:cat>
          <c:val>
            <c:numRef>
              <c:f>FIN!$AL$43:$AL$48</c:f>
              <c:numCache>
                <c:formatCode>0.0</c:formatCode>
                <c:ptCount val="6"/>
                <c:pt idx="0">
                  <c:v>2.4213837214878615</c:v>
                </c:pt>
                <c:pt idx="1">
                  <c:v>0.33427402909312931</c:v>
                </c:pt>
                <c:pt idx="2">
                  <c:v>8.7901301482426322E-2</c:v>
                </c:pt>
                <c:pt idx="3">
                  <c:v>-0.28113414240734919</c:v>
                </c:pt>
                <c:pt idx="4">
                  <c:v>0.15398964445505833</c:v>
                </c:pt>
                <c:pt idx="5">
                  <c:v>2.8785564388547629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1-4312-91AA-D06743179FB2}"/>
            </c:ext>
          </c:extLst>
        </c:ser>
        <c:ser>
          <c:idx val="2"/>
          <c:order val="2"/>
          <c:tx>
            <c:strRef>
              <c:f>FIN!$AM$42</c:f>
              <c:strCache>
                <c:ptCount val="1"/>
                <c:pt idx="0">
                  <c:v>2008-2014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FIN!$AJ$43:$AJ$48</c:f>
              <c:strCache>
                <c:ptCount val="6"/>
                <c:pt idx="0">
                  <c:v>Kokonaistuottavuus</c:v>
                </c:pt>
                <c:pt idx="1">
                  <c:v>Aineeton pääoma</c:v>
                </c:pt>
                <c:pt idx="2">
                  <c:v>Kiinteä ICT-pääoma</c:v>
                </c:pt>
                <c:pt idx="3">
                  <c:v>Kiinteä ei-ICT-pääoma</c:v>
                </c:pt>
                <c:pt idx="4">
                  <c:v>Työpanoksen rakenne</c:v>
                </c:pt>
                <c:pt idx="5">
                  <c:v>Työn tuottavuuden kasvu</c:v>
                </c:pt>
              </c:strCache>
            </c:strRef>
          </c:cat>
          <c:val>
            <c:numRef>
              <c:f>FIN!$AM$43:$AM$48</c:f>
              <c:numCache>
                <c:formatCode>0.0</c:formatCode>
                <c:ptCount val="6"/>
                <c:pt idx="0">
                  <c:v>-1.0168007782527388</c:v>
                </c:pt>
                <c:pt idx="1">
                  <c:v>0.26896607085862817</c:v>
                </c:pt>
                <c:pt idx="2">
                  <c:v>9.9645566727433896E-2</c:v>
                </c:pt>
                <c:pt idx="3">
                  <c:v>8.8992342352866172E-3</c:v>
                </c:pt>
                <c:pt idx="4">
                  <c:v>0.14481467966522485</c:v>
                </c:pt>
                <c:pt idx="5">
                  <c:v>-0.32647907733917231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1-4312-91AA-D06743179FB2}"/>
            </c:ext>
          </c:extLst>
        </c:ser>
        <c:ser>
          <c:idx val="3"/>
          <c:order val="3"/>
          <c:tx>
            <c:strRef>
              <c:f>FIN!$AN$42</c:f>
              <c:strCache>
                <c:ptCount val="1"/>
                <c:pt idx="0">
                  <c:v>2015-2019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FIN!$AJ$43:$AJ$48</c:f>
              <c:strCache>
                <c:ptCount val="6"/>
                <c:pt idx="0">
                  <c:v>Kokonaistuottavuus</c:v>
                </c:pt>
                <c:pt idx="1">
                  <c:v>Aineeton pääoma</c:v>
                </c:pt>
                <c:pt idx="2">
                  <c:v>Kiinteä ICT-pääoma</c:v>
                </c:pt>
                <c:pt idx="3">
                  <c:v>Kiinteä ei-ICT-pääoma</c:v>
                </c:pt>
                <c:pt idx="4">
                  <c:v>Työpanoksen rakenne</c:v>
                </c:pt>
                <c:pt idx="5">
                  <c:v>Työn tuottavuuden kasvu</c:v>
                </c:pt>
              </c:strCache>
            </c:strRef>
          </c:cat>
          <c:val>
            <c:numRef>
              <c:f>FIN!$AN$43:$AN$48</c:f>
              <c:numCache>
                <c:formatCode>0.0</c:formatCode>
                <c:ptCount val="6"/>
                <c:pt idx="0">
                  <c:v>0.88330784514546501</c:v>
                </c:pt>
                <c:pt idx="1">
                  <c:v>-9.7052358090877283E-2</c:v>
                </c:pt>
                <c:pt idx="2">
                  <c:v>6.4224225771613408E-2</c:v>
                </c:pt>
                <c:pt idx="3">
                  <c:v>2.9552029445754669E-4</c:v>
                </c:pt>
                <c:pt idx="4">
                  <c:v>0.31765489578247064</c:v>
                </c:pt>
                <c:pt idx="5">
                  <c:v>1.4281103610992438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1-4312-91AA-D06743179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54589016"/>
        <c:axId val="370577552"/>
      </c:barChart>
      <c:catAx>
        <c:axId val="1054589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70577552"/>
        <c:crosses val="autoZero"/>
        <c:auto val="1"/>
        <c:lblAlgn val="ctr"/>
        <c:lblOffset val="100"/>
        <c:noMultiLvlLbl val="0"/>
      </c:catAx>
      <c:valAx>
        <c:axId val="370577552"/>
        <c:scaling>
          <c:orientation val="minMax"/>
          <c:max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5458901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/>
              <a:t>Suomi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FIN!$AK$42</c:f>
              <c:strCache>
                <c:ptCount val="1"/>
                <c:pt idx="0">
                  <c:v>1996-2000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FIN!$AJ$43:$AJ$48</c:f>
              <c:strCache>
                <c:ptCount val="6"/>
                <c:pt idx="0">
                  <c:v>Kokonaistuottavuus</c:v>
                </c:pt>
                <c:pt idx="1">
                  <c:v>Aineeton pääoma</c:v>
                </c:pt>
                <c:pt idx="2">
                  <c:v>Kiinteä ICT-pääoma</c:v>
                </c:pt>
                <c:pt idx="3">
                  <c:v>Kiinteä ei-ICT-pääoma</c:v>
                </c:pt>
                <c:pt idx="4">
                  <c:v>Työpanoksen rakenne</c:v>
                </c:pt>
                <c:pt idx="5">
                  <c:v>Työn tuottavuuden kasvu</c:v>
                </c:pt>
              </c:strCache>
            </c:strRef>
          </c:cat>
          <c:val>
            <c:numRef>
              <c:f>FIN!$AK$43:$AK$48</c:f>
              <c:numCache>
                <c:formatCode>0.0</c:formatCode>
                <c:ptCount val="6"/>
                <c:pt idx="0">
                  <c:v>3.2977418899536119</c:v>
                </c:pt>
                <c:pt idx="1">
                  <c:v>0.40654082298278799</c:v>
                </c:pt>
                <c:pt idx="2">
                  <c:v>0.18029593676328642</c:v>
                </c:pt>
                <c:pt idx="3">
                  <c:v>-0.69090307950973517</c:v>
                </c:pt>
                <c:pt idx="4">
                  <c:v>0.32824863865971549</c:v>
                </c:pt>
                <c:pt idx="5">
                  <c:v>3.9560706377029433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1-4312-91AA-D06743179FB2}"/>
            </c:ext>
          </c:extLst>
        </c:ser>
        <c:ser>
          <c:idx val="1"/>
          <c:order val="1"/>
          <c:tx>
            <c:strRef>
              <c:f>FIN!$AL$42</c:f>
              <c:strCache>
                <c:ptCount val="1"/>
                <c:pt idx="0">
                  <c:v>2001-2007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FIN!$AJ$43:$AJ$48</c:f>
              <c:strCache>
                <c:ptCount val="6"/>
                <c:pt idx="0">
                  <c:v>Kokonaistuottavuus</c:v>
                </c:pt>
                <c:pt idx="1">
                  <c:v>Aineeton pääoma</c:v>
                </c:pt>
                <c:pt idx="2">
                  <c:v>Kiinteä ICT-pääoma</c:v>
                </c:pt>
                <c:pt idx="3">
                  <c:v>Kiinteä ei-ICT-pääoma</c:v>
                </c:pt>
                <c:pt idx="4">
                  <c:v>Työpanoksen rakenne</c:v>
                </c:pt>
                <c:pt idx="5">
                  <c:v>Työn tuottavuuden kasvu</c:v>
                </c:pt>
              </c:strCache>
            </c:strRef>
          </c:cat>
          <c:val>
            <c:numRef>
              <c:f>FIN!$AL$43:$AL$48</c:f>
              <c:numCache>
                <c:formatCode>0.0</c:formatCode>
                <c:ptCount val="6"/>
                <c:pt idx="0">
                  <c:v>2.4213837214878615</c:v>
                </c:pt>
                <c:pt idx="1">
                  <c:v>0.33427402909312931</c:v>
                </c:pt>
                <c:pt idx="2">
                  <c:v>8.7901301482426322E-2</c:v>
                </c:pt>
                <c:pt idx="3">
                  <c:v>-0.28113414240734919</c:v>
                </c:pt>
                <c:pt idx="4">
                  <c:v>0.15398964445505833</c:v>
                </c:pt>
                <c:pt idx="5">
                  <c:v>2.8785564388547629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1-4312-91AA-D06743179FB2}"/>
            </c:ext>
          </c:extLst>
        </c:ser>
        <c:ser>
          <c:idx val="2"/>
          <c:order val="2"/>
          <c:tx>
            <c:strRef>
              <c:f>FIN!$AM$42</c:f>
              <c:strCache>
                <c:ptCount val="1"/>
                <c:pt idx="0">
                  <c:v>2008-2014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FIN!$AJ$43:$AJ$48</c:f>
              <c:strCache>
                <c:ptCount val="6"/>
                <c:pt idx="0">
                  <c:v>Kokonaistuottavuus</c:v>
                </c:pt>
                <c:pt idx="1">
                  <c:v>Aineeton pääoma</c:v>
                </c:pt>
                <c:pt idx="2">
                  <c:v>Kiinteä ICT-pääoma</c:v>
                </c:pt>
                <c:pt idx="3">
                  <c:v>Kiinteä ei-ICT-pääoma</c:v>
                </c:pt>
                <c:pt idx="4">
                  <c:v>Työpanoksen rakenne</c:v>
                </c:pt>
                <c:pt idx="5">
                  <c:v>Työn tuottavuuden kasvu</c:v>
                </c:pt>
              </c:strCache>
            </c:strRef>
          </c:cat>
          <c:val>
            <c:numRef>
              <c:f>FIN!$AM$43:$AM$48</c:f>
              <c:numCache>
                <c:formatCode>0.0</c:formatCode>
                <c:ptCount val="6"/>
                <c:pt idx="0">
                  <c:v>-1.0168007782527388</c:v>
                </c:pt>
                <c:pt idx="1">
                  <c:v>0.26896607085862817</c:v>
                </c:pt>
                <c:pt idx="2">
                  <c:v>9.9645566727433896E-2</c:v>
                </c:pt>
                <c:pt idx="3">
                  <c:v>8.8992342352866172E-3</c:v>
                </c:pt>
                <c:pt idx="4">
                  <c:v>0.14481467966522485</c:v>
                </c:pt>
                <c:pt idx="5">
                  <c:v>-0.32647907733917231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1-4312-91AA-D06743179FB2}"/>
            </c:ext>
          </c:extLst>
        </c:ser>
        <c:ser>
          <c:idx val="3"/>
          <c:order val="3"/>
          <c:tx>
            <c:strRef>
              <c:f>FIN!$AN$42</c:f>
              <c:strCache>
                <c:ptCount val="1"/>
                <c:pt idx="0">
                  <c:v>2015-2019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FIN!$AJ$43:$AJ$48</c:f>
              <c:strCache>
                <c:ptCount val="6"/>
                <c:pt idx="0">
                  <c:v>Kokonaistuottavuus</c:v>
                </c:pt>
                <c:pt idx="1">
                  <c:v>Aineeton pääoma</c:v>
                </c:pt>
                <c:pt idx="2">
                  <c:v>Kiinteä ICT-pääoma</c:v>
                </c:pt>
                <c:pt idx="3">
                  <c:v>Kiinteä ei-ICT-pääoma</c:v>
                </c:pt>
                <c:pt idx="4">
                  <c:v>Työpanoksen rakenne</c:v>
                </c:pt>
                <c:pt idx="5">
                  <c:v>Työn tuottavuuden kasvu</c:v>
                </c:pt>
              </c:strCache>
            </c:strRef>
          </c:cat>
          <c:val>
            <c:numRef>
              <c:f>FIN!$AN$43:$AN$48</c:f>
              <c:numCache>
                <c:formatCode>0.0</c:formatCode>
                <c:ptCount val="6"/>
                <c:pt idx="0">
                  <c:v>0.88330784514546501</c:v>
                </c:pt>
                <c:pt idx="1">
                  <c:v>-9.7052358090877283E-2</c:v>
                </c:pt>
                <c:pt idx="2">
                  <c:v>6.4224225771613408E-2</c:v>
                </c:pt>
                <c:pt idx="3">
                  <c:v>2.9552029445754669E-4</c:v>
                </c:pt>
                <c:pt idx="4">
                  <c:v>0.31765489578247064</c:v>
                </c:pt>
                <c:pt idx="5">
                  <c:v>1.4281103610992438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1-4312-91AA-D06743179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54589016"/>
        <c:axId val="370577552"/>
      </c:barChart>
      <c:catAx>
        <c:axId val="1054589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70577552"/>
        <c:crosses val="autoZero"/>
        <c:auto val="1"/>
        <c:lblAlgn val="ctr"/>
        <c:lblOffset val="100"/>
        <c:noMultiLvlLbl val="0"/>
      </c:catAx>
      <c:valAx>
        <c:axId val="370577552"/>
        <c:scaling>
          <c:orientation val="minMax"/>
          <c:max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5458901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/>
              <a:t>Ruotsi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SWE!$AK$42</c:f>
              <c:strCache>
                <c:ptCount val="1"/>
                <c:pt idx="0">
                  <c:v>1996-2000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SWE!$AJ$43:$AJ$48</c:f>
              <c:strCache>
                <c:ptCount val="6"/>
                <c:pt idx="0">
                  <c:v>Kokonaistuottavuus</c:v>
                </c:pt>
                <c:pt idx="1">
                  <c:v>Aineeton pääoma</c:v>
                </c:pt>
                <c:pt idx="2">
                  <c:v>Kiinteä ICT-pääoma</c:v>
                </c:pt>
                <c:pt idx="3">
                  <c:v>Kiinteä ei-ICT-pääoma</c:v>
                </c:pt>
                <c:pt idx="4">
                  <c:v>Työpanoksen rakenne</c:v>
                </c:pt>
                <c:pt idx="5">
                  <c:v>Työn tuottavuuden kasvu</c:v>
                </c:pt>
              </c:strCache>
            </c:strRef>
          </c:cat>
          <c:val>
            <c:numRef>
              <c:f>SWE!$AK$43:$AK$48</c:f>
              <c:numCache>
                <c:formatCode>0.0</c:formatCode>
                <c:ptCount val="6"/>
                <c:pt idx="0">
                  <c:v>1.5267765641212456</c:v>
                </c:pt>
                <c:pt idx="1">
                  <c:v>0.59989849925041183</c:v>
                </c:pt>
                <c:pt idx="2">
                  <c:v>0.40918596386909478</c:v>
                </c:pt>
                <c:pt idx="3">
                  <c:v>0.437675292789936</c:v>
                </c:pt>
                <c:pt idx="4">
                  <c:v>0.61289518475532445</c:v>
                </c:pt>
                <c:pt idx="5">
                  <c:v>3.65702872276306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72-4911-9227-B3FA8122FDFC}"/>
            </c:ext>
          </c:extLst>
        </c:ser>
        <c:ser>
          <c:idx val="1"/>
          <c:order val="1"/>
          <c:tx>
            <c:strRef>
              <c:f>SWE!$AL$42</c:f>
              <c:strCache>
                <c:ptCount val="1"/>
                <c:pt idx="0">
                  <c:v>2001-2007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SWE!$AJ$43:$AJ$48</c:f>
              <c:strCache>
                <c:ptCount val="6"/>
                <c:pt idx="0">
                  <c:v>Kokonaistuottavuus</c:v>
                </c:pt>
                <c:pt idx="1">
                  <c:v>Aineeton pääoma</c:v>
                </c:pt>
                <c:pt idx="2">
                  <c:v>Kiinteä ICT-pääoma</c:v>
                </c:pt>
                <c:pt idx="3">
                  <c:v>Kiinteä ei-ICT-pääoma</c:v>
                </c:pt>
                <c:pt idx="4">
                  <c:v>Työpanoksen rakenne</c:v>
                </c:pt>
                <c:pt idx="5">
                  <c:v>Työn tuottavuuden kasvu</c:v>
                </c:pt>
              </c:strCache>
            </c:strRef>
          </c:cat>
          <c:val>
            <c:numRef>
              <c:f>SWE!$AL$43:$AL$48</c:f>
              <c:numCache>
                <c:formatCode>0.0</c:formatCode>
                <c:ptCount val="6"/>
                <c:pt idx="0">
                  <c:v>1.6585697446550629</c:v>
                </c:pt>
                <c:pt idx="1">
                  <c:v>0.60545795943055769</c:v>
                </c:pt>
                <c:pt idx="2">
                  <c:v>0.18587678032262001</c:v>
                </c:pt>
                <c:pt idx="3">
                  <c:v>0.55647524659122782</c:v>
                </c:pt>
                <c:pt idx="4">
                  <c:v>0.40649838958467754</c:v>
                </c:pt>
                <c:pt idx="5">
                  <c:v>3.5609597478594095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72-4911-9227-B3FA8122FDFC}"/>
            </c:ext>
          </c:extLst>
        </c:ser>
        <c:ser>
          <c:idx val="2"/>
          <c:order val="2"/>
          <c:tx>
            <c:strRef>
              <c:f>SWE!$AM$42</c:f>
              <c:strCache>
                <c:ptCount val="1"/>
                <c:pt idx="0">
                  <c:v>2008-2014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SWE!$AJ$43:$AJ$48</c:f>
              <c:strCache>
                <c:ptCount val="6"/>
                <c:pt idx="0">
                  <c:v>Kokonaistuottavuus</c:v>
                </c:pt>
                <c:pt idx="1">
                  <c:v>Aineeton pääoma</c:v>
                </c:pt>
                <c:pt idx="2">
                  <c:v>Kiinteä ICT-pääoma</c:v>
                </c:pt>
                <c:pt idx="3">
                  <c:v>Kiinteä ei-ICT-pääoma</c:v>
                </c:pt>
                <c:pt idx="4">
                  <c:v>Työpanoksen rakenne</c:v>
                </c:pt>
                <c:pt idx="5">
                  <c:v>Työn tuottavuuden kasvu</c:v>
                </c:pt>
              </c:strCache>
            </c:strRef>
          </c:cat>
          <c:val>
            <c:numRef>
              <c:f>SWE!$AM$43:$AM$48</c:f>
              <c:numCache>
                <c:formatCode>0.0</c:formatCode>
                <c:ptCount val="6"/>
                <c:pt idx="0">
                  <c:v>-0.17655892962855996</c:v>
                </c:pt>
                <c:pt idx="1">
                  <c:v>0.57030213943549513</c:v>
                </c:pt>
                <c:pt idx="2">
                  <c:v>9.4573322683572797E-2</c:v>
                </c:pt>
                <c:pt idx="3">
                  <c:v>0.46698487869330801</c:v>
                </c:pt>
                <c:pt idx="4">
                  <c:v>6.1442314846707313E-2</c:v>
                </c:pt>
                <c:pt idx="5">
                  <c:v>0.94022549901689756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72-4911-9227-B3FA8122FDFC}"/>
            </c:ext>
          </c:extLst>
        </c:ser>
        <c:ser>
          <c:idx val="3"/>
          <c:order val="3"/>
          <c:tx>
            <c:strRef>
              <c:f>SWE!$AN$42</c:f>
              <c:strCache>
                <c:ptCount val="1"/>
                <c:pt idx="0">
                  <c:v>2015-2017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SWE!$AJ$43:$AJ$48</c:f>
              <c:strCache>
                <c:ptCount val="6"/>
                <c:pt idx="0">
                  <c:v>Kokonaistuottavuus</c:v>
                </c:pt>
                <c:pt idx="1">
                  <c:v>Aineeton pääoma</c:v>
                </c:pt>
                <c:pt idx="2">
                  <c:v>Kiinteä ICT-pääoma</c:v>
                </c:pt>
                <c:pt idx="3">
                  <c:v>Kiinteä ei-ICT-pääoma</c:v>
                </c:pt>
                <c:pt idx="4">
                  <c:v>Työpanoksen rakenne</c:v>
                </c:pt>
                <c:pt idx="5">
                  <c:v>Työn tuottavuuden kasvu</c:v>
                </c:pt>
              </c:strCache>
            </c:strRef>
          </c:cat>
          <c:val>
            <c:numRef>
              <c:f>SWE!$AN$43:$AN$48</c:f>
              <c:numCache>
                <c:formatCode>0.0</c:formatCode>
                <c:ptCount val="6"/>
                <c:pt idx="0">
                  <c:v>1.1847051779429123</c:v>
                </c:pt>
                <c:pt idx="1">
                  <c:v>0.48836034536361694</c:v>
                </c:pt>
                <c:pt idx="2">
                  <c:v>2.7017631568014632E-2</c:v>
                </c:pt>
                <c:pt idx="3">
                  <c:v>8.2791266342004399E-2</c:v>
                </c:pt>
                <c:pt idx="4">
                  <c:v>7.4800911049048111E-2</c:v>
                </c:pt>
                <c:pt idx="5">
                  <c:v>2.0470069348812103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72-4911-9227-B3FA8122F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54589016"/>
        <c:axId val="370577552"/>
      </c:barChart>
      <c:catAx>
        <c:axId val="1054589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70577552"/>
        <c:crosses val="autoZero"/>
        <c:auto val="1"/>
        <c:lblAlgn val="ctr"/>
        <c:lblOffset val="100"/>
        <c:noMultiLvlLbl val="0"/>
      </c:catAx>
      <c:valAx>
        <c:axId val="370577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54589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Markkinasektori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'Ingtan FIN v2'!$G$46</c:f>
              <c:strCache>
                <c:ptCount val="1"/>
                <c:pt idx="0">
                  <c:v>T&amp;K-pääomakanta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'Ingtan FIN v2'!$H$45:$AF$45</c:f>
              <c:strCache>
                <c:ptCount val="25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</c:strCache>
            </c:strRef>
          </c:cat>
          <c:val>
            <c:numRef>
              <c:f>'Ingtan FIN v2'!$H$46:$AF$46</c:f>
              <c:numCache>
                <c:formatCode>General</c:formatCode>
                <c:ptCount val="25"/>
                <c:pt idx="0">
                  <c:v>13325.544914313001</c:v>
                </c:pt>
                <c:pt idx="1">
                  <c:v>14220.832708220099</c:v>
                </c:pt>
                <c:pt idx="2">
                  <c:v>15327.39798575</c:v>
                </c:pt>
                <c:pt idx="3">
                  <c:v>16702.566403163099</c:v>
                </c:pt>
                <c:pt idx="4">
                  <c:v>18674.065102149099</c:v>
                </c:pt>
                <c:pt idx="5">
                  <c:v>20791.1094337141</c:v>
                </c:pt>
                <c:pt idx="6">
                  <c:v>22445.103017855701</c:v>
                </c:pt>
                <c:pt idx="7">
                  <c:v>23647.056427154799</c:v>
                </c:pt>
                <c:pt idx="8">
                  <c:v>24660.3025061275</c:v>
                </c:pt>
                <c:pt idx="9">
                  <c:v>25633.080630795801</c:v>
                </c:pt>
                <c:pt idx="10">
                  <c:v>26366.570408412601</c:v>
                </c:pt>
                <c:pt idx="11">
                  <c:v>26981.159682507299</c:v>
                </c:pt>
                <c:pt idx="12">
                  <c:v>27879.860999299799</c:v>
                </c:pt>
                <c:pt idx="13">
                  <c:v>28951.164461079999</c:v>
                </c:pt>
                <c:pt idx="14">
                  <c:v>29155.744942511799</c:v>
                </c:pt>
                <c:pt idx="15">
                  <c:v>29238.8590746677</c:v>
                </c:pt>
                <c:pt idx="16">
                  <c:v>28858.402716212298</c:v>
                </c:pt>
                <c:pt idx="17">
                  <c:v>27955.965301963301</c:v>
                </c:pt>
                <c:pt idx="18">
                  <c:v>26994.291050025098</c:v>
                </c:pt>
                <c:pt idx="19">
                  <c:v>25879.3250864482</c:v>
                </c:pt>
                <c:pt idx="20">
                  <c:v>24635</c:v>
                </c:pt>
                <c:pt idx="21">
                  <c:v>23337</c:v>
                </c:pt>
                <c:pt idx="22">
                  <c:v>22156.64343231</c:v>
                </c:pt>
                <c:pt idx="23">
                  <c:v>21466.168343174199</c:v>
                </c:pt>
                <c:pt idx="24">
                  <c:v>20888.821940958998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1-4E52-A72F-07C32159AF17}"/>
            </c:ext>
          </c:extLst>
        </c:ser>
        <c:ser>
          <c:idx val="1"/>
          <c:order val="1"/>
          <c:tx>
            <c:strRef>
              <c:f>'Ingtan FIN v2'!$G$47</c:f>
              <c:strCache>
                <c:ptCount val="1"/>
                <c:pt idx="0">
                  <c:v>"Ei-tieteellinen" T&amp;K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'Ingtan FIN v2'!$H$45:$AF$45</c:f>
              <c:strCache>
                <c:ptCount val="25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</c:strCache>
            </c:strRef>
          </c:cat>
          <c:val>
            <c:numRef>
              <c:f>'Ingtan FIN v2'!$H$47:$AF$47</c:f>
              <c:numCache>
                <c:formatCode>General</c:formatCode>
                <c:ptCount val="25"/>
                <c:pt idx="0">
                  <c:v>11833.892672890701</c:v>
                </c:pt>
                <c:pt idx="1">
                  <c:v>12081.1696865876</c:v>
                </c:pt>
                <c:pt idx="2">
                  <c:v>12449.726045502399</c:v>
                </c:pt>
                <c:pt idx="3">
                  <c:v>12893.174102847101</c:v>
                </c:pt>
                <c:pt idx="4">
                  <c:v>13345.429540593199</c:v>
                </c:pt>
                <c:pt idx="5">
                  <c:v>13827.721793743101</c:v>
                </c:pt>
                <c:pt idx="6">
                  <c:v>14233.440423275995</c:v>
                </c:pt>
                <c:pt idx="7">
                  <c:v>14445.747606146899</c:v>
                </c:pt>
                <c:pt idx="8">
                  <c:v>14638.004243778199</c:v>
                </c:pt>
                <c:pt idx="9">
                  <c:v>14822.820375963001</c:v>
                </c:pt>
                <c:pt idx="10">
                  <c:v>15144.171913649097</c:v>
                </c:pt>
                <c:pt idx="11">
                  <c:v>15660.7999585656</c:v>
                </c:pt>
                <c:pt idx="12">
                  <c:v>16262.277340945602</c:v>
                </c:pt>
                <c:pt idx="13">
                  <c:v>16721.786794026499</c:v>
                </c:pt>
                <c:pt idx="14">
                  <c:v>16595.5735120684</c:v>
                </c:pt>
                <c:pt idx="15">
                  <c:v>16567.411230136997</c:v>
                </c:pt>
                <c:pt idx="16">
                  <c:v>17219.103374965202</c:v>
                </c:pt>
                <c:pt idx="17">
                  <c:v>17561.227124556299</c:v>
                </c:pt>
                <c:pt idx="18">
                  <c:v>17885.852729079201</c:v>
                </c:pt>
                <c:pt idx="19">
                  <c:v>18293.894529681198</c:v>
                </c:pt>
                <c:pt idx="20">
                  <c:v>18801.574427206702</c:v>
                </c:pt>
                <c:pt idx="21">
                  <c:v>19507.216667766901</c:v>
                </c:pt>
                <c:pt idx="22">
                  <c:v>20228.227055667503</c:v>
                </c:pt>
                <c:pt idx="23">
                  <c:v>20942.980247289801</c:v>
                </c:pt>
                <c:pt idx="24">
                  <c:v>21588.944607934904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91-4E52-A72F-07C32159AF17}"/>
            </c:ext>
          </c:extLst>
        </c:ser>
        <c:ser>
          <c:idx val="3"/>
          <c:order val="3"/>
          <c:tx>
            <c:strRef>
              <c:f>'Ingtan FIN v2'!$G$48</c:f>
              <c:strCache>
                <c:ptCount val="1"/>
                <c:pt idx="0">
                  <c:v>Henkilöstön kouluttamispääomakanta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'Ingtan FIN v2'!$H$45:$AF$45</c:f>
              <c:strCache>
                <c:ptCount val="25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</c:strCache>
            </c:strRef>
          </c:cat>
          <c:val>
            <c:numRef>
              <c:f>'Ingtan FIN v2'!$H$48:$AF$48</c:f>
              <c:numCache>
                <c:formatCode>General</c:formatCode>
                <c:ptCount val="25"/>
                <c:pt idx="0">
                  <c:v>3778.4878271308098</c:v>
                </c:pt>
                <c:pt idx="1">
                  <c:v>3821.2521137517001</c:v>
                </c:pt>
                <c:pt idx="2">
                  <c:v>3899.7750130670302</c:v>
                </c:pt>
                <c:pt idx="3">
                  <c:v>4032.35329802975</c:v>
                </c:pt>
                <c:pt idx="4">
                  <c:v>4182.2320434602698</c:v>
                </c:pt>
                <c:pt idx="5">
                  <c:v>4293.4650423776002</c:v>
                </c:pt>
                <c:pt idx="6">
                  <c:v>4393.3865076145003</c:v>
                </c:pt>
                <c:pt idx="7">
                  <c:v>4476.8650060301197</c:v>
                </c:pt>
                <c:pt idx="8">
                  <c:v>4519.7256560836104</c:v>
                </c:pt>
                <c:pt idx="9">
                  <c:v>4574.16434757754</c:v>
                </c:pt>
                <c:pt idx="10">
                  <c:v>4648.4977221106501</c:v>
                </c:pt>
                <c:pt idx="11">
                  <c:v>4719.0674736731698</c:v>
                </c:pt>
                <c:pt idx="12">
                  <c:v>4774.9400407461098</c:v>
                </c:pt>
                <c:pt idx="13">
                  <c:v>4797.6536654131196</c:v>
                </c:pt>
                <c:pt idx="14">
                  <c:v>4703.3902244452202</c:v>
                </c:pt>
                <c:pt idx="15">
                  <c:v>4626.6250626994897</c:v>
                </c:pt>
                <c:pt idx="16">
                  <c:v>4605.7200379276701</c:v>
                </c:pt>
                <c:pt idx="17">
                  <c:v>4570.83098958964</c:v>
                </c:pt>
                <c:pt idx="18">
                  <c:v>4485.2399882646196</c:v>
                </c:pt>
                <c:pt idx="19">
                  <c:v>4395.2310773416002</c:v>
                </c:pt>
                <c:pt idx="20">
                  <c:v>4306.8534109577104</c:v>
                </c:pt>
                <c:pt idx="21">
                  <c:v>4279.9530762555796</c:v>
                </c:pt>
                <c:pt idx="22">
                  <c:v>4270.6659361827597</c:v>
                </c:pt>
                <c:pt idx="23">
                  <c:v>4313.9064102562397</c:v>
                </c:pt>
                <c:pt idx="24">
                  <c:v>4367.7404624933297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91-4E52-A72F-07C32159AF17}"/>
            </c:ext>
          </c:extLst>
        </c:ser>
        <c:ser>
          <c:idx val="4"/>
          <c:order val="4"/>
          <c:tx>
            <c:strRef>
              <c:f>'Ingtan FIN v2'!$G$49</c:f>
              <c:strCache>
                <c:ptCount val="1"/>
                <c:pt idx="0">
                  <c:v>Ohjelmistot ja tietokannat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'Ingtan FIN v2'!$H$45:$AF$45</c:f>
              <c:strCache>
                <c:ptCount val="25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</c:strCache>
            </c:strRef>
          </c:cat>
          <c:val>
            <c:numRef>
              <c:f>'Ingtan FIN v2'!$H$49:$AF$49</c:f>
              <c:numCache>
                <c:formatCode>General</c:formatCode>
                <c:ptCount val="25"/>
                <c:pt idx="0">
                  <c:v>1541.15420610712</c:v>
                </c:pt>
                <c:pt idx="1">
                  <c:v>1562.15403631903</c:v>
                </c:pt>
                <c:pt idx="2">
                  <c:v>1667.6258017119101</c:v>
                </c:pt>
                <c:pt idx="3">
                  <c:v>1934.25881909642</c:v>
                </c:pt>
                <c:pt idx="4">
                  <c:v>2232.8356837891602</c:v>
                </c:pt>
                <c:pt idx="5">
                  <c:v>2569.1923412830402</c:v>
                </c:pt>
                <c:pt idx="6">
                  <c:v>2959.2229334833901</c:v>
                </c:pt>
                <c:pt idx="7">
                  <c:v>3107.6668245186502</c:v>
                </c:pt>
                <c:pt idx="8">
                  <c:v>3563.1960192623901</c:v>
                </c:pt>
                <c:pt idx="9">
                  <c:v>3729.4201758958202</c:v>
                </c:pt>
                <c:pt idx="10">
                  <c:v>4091.3013728476699</c:v>
                </c:pt>
                <c:pt idx="11">
                  <c:v>4337.4037148176703</c:v>
                </c:pt>
                <c:pt idx="12">
                  <c:v>4588.5104428800196</c:v>
                </c:pt>
                <c:pt idx="13">
                  <c:v>4748.3490748788299</c:v>
                </c:pt>
                <c:pt idx="14">
                  <c:v>4853.4744913583199</c:v>
                </c:pt>
                <c:pt idx="15">
                  <c:v>4899.69805794268</c:v>
                </c:pt>
                <c:pt idx="16">
                  <c:v>4888.7734245916399</c:v>
                </c:pt>
                <c:pt idx="17">
                  <c:v>4850.2538703597902</c:v>
                </c:pt>
                <c:pt idx="18">
                  <c:v>4845.0092186833699</c:v>
                </c:pt>
                <c:pt idx="19">
                  <c:v>5032.6643959126404</c:v>
                </c:pt>
                <c:pt idx="20">
                  <c:v>5058</c:v>
                </c:pt>
                <c:pt idx="21">
                  <c:v>5081</c:v>
                </c:pt>
                <c:pt idx="22">
                  <c:v>5446.0484813084104</c:v>
                </c:pt>
                <c:pt idx="23">
                  <c:v>5595.5900135482098</c:v>
                </c:pt>
                <c:pt idx="24">
                  <c:v>5548.2761376787003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91-4E52-A72F-07C32159AF17}"/>
            </c:ext>
          </c:extLst>
        </c:ser>
        <c:ser>
          <c:idx val="5"/>
          <c:order val="5"/>
          <c:tx>
            <c:strRef>
              <c:f>'Ingtan FIN v2'!$G$50</c:f>
              <c:strCache>
                <c:ptCount val="1"/>
                <c:pt idx="0">
                  <c:v>Muu aineetonpääomakanta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'Ingtan FIN v2'!$H$45:$AF$45</c:f>
              <c:strCache>
                <c:ptCount val="25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</c:strCache>
            </c:strRef>
          </c:cat>
          <c:val>
            <c:numRef>
              <c:f>'Ingtan FIN v2'!$H$50:$AF$50</c:f>
              <c:numCache>
                <c:formatCode>General</c:formatCode>
                <c:ptCount val="25"/>
                <c:pt idx="0">
                  <c:v>8408.313413520973</c:v>
                </c:pt>
                <c:pt idx="1">
                  <c:v>8730.3936581060734</c:v>
                </c:pt>
                <c:pt idx="2">
                  <c:v>9188.0472631165612</c:v>
                </c:pt>
                <c:pt idx="3">
                  <c:v>9907.9491598556269</c:v>
                </c:pt>
                <c:pt idx="4">
                  <c:v>10620.076518752467</c:v>
                </c:pt>
                <c:pt idx="5">
                  <c:v>11564.664585614664</c:v>
                </c:pt>
                <c:pt idx="6">
                  <c:v>11788.930101176309</c:v>
                </c:pt>
                <c:pt idx="7">
                  <c:v>11931.609198438731</c:v>
                </c:pt>
                <c:pt idx="8">
                  <c:v>11941.9050345504</c:v>
                </c:pt>
                <c:pt idx="9">
                  <c:v>12002.109645350938</c:v>
                </c:pt>
                <c:pt idx="10">
                  <c:v>12364.67083359338</c:v>
                </c:pt>
                <c:pt idx="11">
                  <c:v>12702.545782233159</c:v>
                </c:pt>
                <c:pt idx="12">
                  <c:v>13131.894569546275</c:v>
                </c:pt>
                <c:pt idx="13">
                  <c:v>13517.048101416454</c:v>
                </c:pt>
                <c:pt idx="14">
                  <c:v>13474.917821101364</c:v>
                </c:pt>
                <c:pt idx="15">
                  <c:v>14036.167501877724</c:v>
                </c:pt>
                <c:pt idx="16">
                  <c:v>14211.86531252999</c:v>
                </c:pt>
                <c:pt idx="17">
                  <c:v>14670.907547797578</c:v>
                </c:pt>
                <c:pt idx="18">
                  <c:v>14853.153769287019</c:v>
                </c:pt>
                <c:pt idx="19">
                  <c:v>15362.573431591365</c:v>
                </c:pt>
                <c:pt idx="20">
                  <c:v>16110.300945107098</c:v>
                </c:pt>
                <c:pt idx="21">
                  <c:v>16347.267062911211</c:v>
                </c:pt>
                <c:pt idx="22">
                  <c:v>16739.209171962029</c:v>
                </c:pt>
                <c:pt idx="23">
                  <c:v>17154.568770508646</c:v>
                </c:pt>
                <c:pt idx="24">
                  <c:v>17792.384196962965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91-4E52-A72F-07C32159A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3555008"/>
        <c:axId val="1123555992"/>
        <c:extLst>
          <c:ext xmlns:c15="http://schemas.microsoft.com/office/drawing/2012/chart" uri="{02D57815-91ED-43cb-92C2-25804820EDAC}">
            <c15:filteredArea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'Ingtan FIN v2'!#REF!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 w="25400">
                    <a:noFill/>
                  </a:ln>
                  <a:effectLst/>
                </c:spPr>
                <c:cat>
                  <c:strRef>
                    <c:extLst>
                      <c:ext uri="{02D57815-91ED-43cb-92C2-25804820EDAC}">
                        <c15:formulaRef>
                          <c15:sqref>'Ingtan FIN v2'!$H$45:$AF$45</c15:sqref>
                        </c15:formulaRef>
                      </c:ext>
                    </c:extLst>
                    <c:strCache>
                      <c:ptCount val="25"/>
                      <c:pt idx="0">
                        <c:v>1995</c:v>
                      </c:pt>
                      <c:pt idx="1">
                        <c:v>1996</c:v>
                      </c:pt>
                      <c:pt idx="2">
                        <c:v>1997</c:v>
                      </c:pt>
                      <c:pt idx="3">
                        <c:v>1998</c:v>
                      </c:pt>
                      <c:pt idx="4">
                        <c:v>1999</c:v>
                      </c:pt>
                      <c:pt idx="5">
                        <c:v>2000</c:v>
                      </c:pt>
                      <c:pt idx="6">
                        <c:v>2001</c:v>
                      </c:pt>
                      <c:pt idx="7">
                        <c:v>2002</c:v>
                      </c:pt>
                      <c:pt idx="8">
                        <c:v>2003</c:v>
                      </c:pt>
                      <c:pt idx="9">
                        <c:v>2004</c:v>
                      </c:pt>
                      <c:pt idx="10">
                        <c:v>2005</c:v>
                      </c:pt>
                      <c:pt idx="11">
                        <c:v>2006</c:v>
                      </c:pt>
                      <c:pt idx="12">
                        <c:v>2007</c:v>
                      </c:pt>
                      <c:pt idx="13">
                        <c:v>2008</c:v>
                      </c:pt>
                      <c:pt idx="14">
                        <c:v>2009</c:v>
                      </c:pt>
                      <c:pt idx="15">
                        <c:v>2010</c:v>
                      </c:pt>
                      <c:pt idx="16">
                        <c:v>2011</c:v>
                      </c:pt>
                      <c:pt idx="17">
                        <c:v>2012</c:v>
                      </c:pt>
                      <c:pt idx="18">
                        <c:v>2013</c:v>
                      </c:pt>
                      <c:pt idx="19">
                        <c:v>2014</c:v>
                      </c:pt>
                      <c:pt idx="20">
                        <c:v>2015</c:v>
                      </c:pt>
                      <c:pt idx="21">
                        <c:v>2016</c:v>
                      </c:pt>
                      <c:pt idx="22">
                        <c:v>2017</c:v>
                      </c:pt>
                      <c:pt idx="23">
                        <c:v>2018</c:v>
                      </c:pt>
                      <c:pt idx="24">
                        <c:v>2019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'Ingtan FIN v2'!#REF!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B291-4E52-A72F-07C32159AF17}"/>
                  </c:ext>
                </c:extLst>
              </c15:ser>
            </c15:filteredAreaSeries>
          </c:ext>
        </c:extLst>
      </c:areaChart>
      <c:catAx>
        <c:axId val="112355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3555992"/>
        <c:crosses val="autoZero"/>
        <c:auto val="1"/>
        <c:lblAlgn val="ctr"/>
        <c:lblOffset val="100"/>
        <c:noMultiLvlLbl val="0"/>
      </c:catAx>
      <c:valAx>
        <c:axId val="1123555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35550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Markkinasektori ilman elektroniikkateollisuutta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'Ingtan FIN v2'!$G$78</c:f>
              <c:strCache>
                <c:ptCount val="1"/>
                <c:pt idx="0">
                  <c:v>T&amp;K-pääomakanta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'Ingtan FIN v2'!$H$77:$AF$77</c:f>
              <c:strCache>
                <c:ptCount val="25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</c:strCache>
            </c:strRef>
          </c:cat>
          <c:val>
            <c:numRef>
              <c:f>'Ingtan FIN v2'!$H$78:$AF$78</c:f>
              <c:numCache>
                <c:formatCode>General</c:formatCode>
                <c:ptCount val="25"/>
                <c:pt idx="0">
                  <c:v>10128.908585532581</c:v>
                </c:pt>
                <c:pt idx="1">
                  <c:v>10605.565048397879</c:v>
                </c:pt>
                <c:pt idx="2">
                  <c:v>11095.89152027626</c:v>
                </c:pt>
                <c:pt idx="3">
                  <c:v>11620.937871262358</c:v>
                </c:pt>
                <c:pt idx="4">
                  <c:v>12345.478863180419</c:v>
                </c:pt>
                <c:pt idx="5">
                  <c:v>13048.344249222449</c:v>
                </c:pt>
                <c:pt idx="6">
                  <c:v>13721.895032592331</c:v>
                </c:pt>
                <c:pt idx="7">
                  <c:v>14266.40971124044</c:v>
                </c:pt>
                <c:pt idx="8">
                  <c:v>14387.4410431249</c:v>
                </c:pt>
                <c:pt idx="9">
                  <c:v>14389.317673491201</c:v>
                </c:pt>
                <c:pt idx="10">
                  <c:v>14333.0101302938</c:v>
                </c:pt>
                <c:pt idx="11">
                  <c:v>14310.983465874298</c:v>
                </c:pt>
                <c:pt idx="12">
                  <c:v>14622.307858144699</c:v>
                </c:pt>
                <c:pt idx="13">
                  <c:v>14805.793976224999</c:v>
                </c:pt>
                <c:pt idx="14">
                  <c:v>14726.063641377299</c:v>
                </c:pt>
                <c:pt idx="15">
                  <c:v>14723.8223445736</c:v>
                </c:pt>
                <c:pt idx="16">
                  <c:v>14631.304723266898</c:v>
                </c:pt>
                <c:pt idx="17">
                  <c:v>14839.832284222301</c:v>
                </c:pt>
                <c:pt idx="18">
                  <c:v>14909.929613387498</c:v>
                </c:pt>
                <c:pt idx="19">
                  <c:v>14734.1627251969</c:v>
                </c:pt>
                <c:pt idx="20">
                  <c:v>14586</c:v>
                </c:pt>
                <c:pt idx="21">
                  <c:v>14401</c:v>
                </c:pt>
                <c:pt idx="22">
                  <c:v>14140.09379391421</c:v>
                </c:pt>
                <c:pt idx="23">
                  <c:v>14278.580650354619</c:v>
                </c:pt>
                <c:pt idx="24">
                  <c:v>14413.166271987218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24-45BD-B332-27EA5503B2A4}"/>
            </c:ext>
          </c:extLst>
        </c:ser>
        <c:ser>
          <c:idx val="1"/>
          <c:order val="1"/>
          <c:tx>
            <c:strRef>
              <c:f>'Ingtan FIN v2'!$G$79</c:f>
              <c:strCache>
                <c:ptCount val="1"/>
                <c:pt idx="0">
                  <c:v>"Ei-tieteellinen" T&amp;K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'Ingtan FIN v2'!$H$77:$AF$77</c:f>
              <c:strCache>
                <c:ptCount val="25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</c:strCache>
            </c:strRef>
          </c:cat>
          <c:val>
            <c:numRef>
              <c:f>'Ingtan FIN v2'!$H$79:$AF$79</c:f>
              <c:numCache>
                <c:formatCode>General</c:formatCode>
                <c:ptCount val="25"/>
                <c:pt idx="0">
                  <c:v>11382.259326749861</c:v>
                </c:pt>
                <c:pt idx="1">
                  <c:v>11620.09168869325</c:v>
                </c:pt>
                <c:pt idx="2">
                  <c:v>11967.47552738935</c:v>
                </c:pt>
                <c:pt idx="3">
                  <c:v>12356.99832736093</c:v>
                </c:pt>
                <c:pt idx="4">
                  <c:v>12703.855314940549</c:v>
                </c:pt>
                <c:pt idx="5">
                  <c:v>13072.58650535241</c:v>
                </c:pt>
                <c:pt idx="6">
                  <c:v>13430.591042269356</c:v>
                </c:pt>
                <c:pt idx="7">
                  <c:v>13621.814378871259</c:v>
                </c:pt>
                <c:pt idx="8">
                  <c:v>13827.062015209</c:v>
                </c:pt>
                <c:pt idx="9">
                  <c:v>14014.071305226702</c:v>
                </c:pt>
                <c:pt idx="10">
                  <c:v>14312.872303547998</c:v>
                </c:pt>
                <c:pt idx="11">
                  <c:v>14811.0899508939</c:v>
                </c:pt>
                <c:pt idx="12">
                  <c:v>15397.384834891101</c:v>
                </c:pt>
                <c:pt idx="13">
                  <c:v>15841.2534194115</c:v>
                </c:pt>
                <c:pt idx="14">
                  <c:v>15750.9508519474</c:v>
                </c:pt>
                <c:pt idx="15">
                  <c:v>15786.915284051296</c:v>
                </c:pt>
                <c:pt idx="16">
                  <c:v>16478.725771370104</c:v>
                </c:pt>
                <c:pt idx="17">
                  <c:v>16843.206546291396</c:v>
                </c:pt>
                <c:pt idx="18">
                  <c:v>17164.863080105599</c:v>
                </c:pt>
                <c:pt idx="19">
                  <c:v>17624.482340512397</c:v>
                </c:pt>
                <c:pt idx="20">
                  <c:v>18132.970542412804</c:v>
                </c:pt>
                <c:pt idx="21">
                  <c:v>18844.615415921719</c:v>
                </c:pt>
                <c:pt idx="22">
                  <c:v>19592.641200714843</c:v>
                </c:pt>
                <c:pt idx="23">
                  <c:v>20329.364864639581</c:v>
                </c:pt>
                <c:pt idx="24">
                  <c:v>20991.124650501035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24-45BD-B332-27EA5503B2A4}"/>
            </c:ext>
          </c:extLst>
        </c:ser>
        <c:ser>
          <c:idx val="3"/>
          <c:order val="3"/>
          <c:tx>
            <c:strRef>
              <c:f>'Ingtan FIN v2'!$G$80</c:f>
              <c:strCache>
                <c:ptCount val="1"/>
                <c:pt idx="0">
                  <c:v>Henkilöstön kouluttamispääomakanta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'Ingtan FIN v2'!$H$77:$AF$77</c:f>
              <c:strCache>
                <c:ptCount val="25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</c:strCache>
            </c:strRef>
          </c:cat>
          <c:val>
            <c:numRef>
              <c:f>'Ingtan FIN v2'!$H$80:$AF$80</c:f>
              <c:numCache>
                <c:formatCode>General</c:formatCode>
                <c:ptCount val="25"/>
                <c:pt idx="0">
                  <c:v>3737.8069596457258</c:v>
                </c:pt>
                <c:pt idx="1">
                  <c:v>3777.1688138057038</c:v>
                </c:pt>
                <c:pt idx="2">
                  <c:v>3853.3482758656996</c:v>
                </c:pt>
                <c:pt idx="3">
                  <c:v>3978.1241784522736</c:v>
                </c:pt>
                <c:pt idx="4">
                  <c:v>4107.3065285105895</c:v>
                </c:pt>
                <c:pt idx="5">
                  <c:v>4200.6012010932118</c:v>
                </c:pt>
                <c:pt idx="6">
                  <c:v>4293.1027320030144</c:v>
                </c:pt>
                <c:pt idx="7">
                  <c:v>4368.3449632815737</c:v>
                </c:pt>
                <c:pt idx="8">
                  <c:v>4408.8245291068133</c:v>
                </c:pt>
                <c:pt idx="9">
                  <c:v>4455.5885482194572</c:v>
                </c:pt>
                <c:pt idx="10">
                  <c:v>4521.5949510484443</c:v>
                </c:pt>
                <c:pt idx="11">
                  <c:v>4585.4082943318681</c:v>
                </c:pt>
                <c:pt idx="12">
                  <c:v>4635.4722541432975</c:v>
                </c:pt>
                <c:pt idx="13">
                  <c:v>4657.9752083657759</c:v>
                </c:pt>
                <c:pt idx="14">
                  <c:v>4568.4136149270198</c:v>
                </c:pt>
                <c:pt idx="15">
                  <c:v>4499.6899663306331</c:v>
                </c:pt>
                <c:pt idx="16">
                  <c:v>4489.2481553033867</c:v>
                </c:pt>
                <c:pt idx="17">
                  <c:v>4463.5841244235889</c:v>
                </c:pt>
                <c:pt idx="18">
                  <c:v>4393.1238533816222</c:v>
                </c:pt>
                <c:pt idx="19">
                  <c:v>4317.1475066872772</c:v>
                </c:pt>
                <c:pt idx="20">
                  <c:v>4238.627097058341</c:v>
                </c:pt>
                <c:pt idx="21">
                  <c:v>4218.8629668296744</c:v>
                </c:pt>
                <c:pt idx="22">
                  <c:v>4218.0415311512907</c:v>
                </c:pt>
                <c:pt idx="23">
                  <c:v>4266.5002324269572</c:v>
                </c:pt>
                <c:pt idx="24">
                  <c:v>4323.7747348822431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24-45BD-B332-27EA5503B2A4}"/>
            </c:ext>
          </c:extLst>
        </c:ser>
        <c:ser>
          <c:idx val="4"/>
          <c:order val="4"/>
          <c:tx>
            <c:strRef>
              <c:f>'Ingtan FIN v2'!$G$81</c:f>
              <c:strCache>
                <c:ptCount val="1"/>
                <c:pt idx="0">
                  <c:v>Ohjelmistot ja tietokannat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'Ingtan FIN v2'!$H$77:$AF$77</c:f>
              <c:strCache>
                <c:ptCount val="25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</c:strCache>
            </c:strRef>
          </c:cat>
          <c:val>
            <c:numRef>
              <c:f>'Ingtan FIN v2'!$H$81:$AF$81</c:f>
              <c:numCache>
                <c:formatCode>General</c:formatCode>
                <c:ptCount val="25"/>
                <c:pt idx="0">
                  <c:v>1515.3825548891066</c:v>
                </c:pt>
                <c:pt idx="1">
                  <c:v>1536.3823851010166</c:v>
                </c:pt>
                <c:pt idx="2">
                  <c:v>1638.1724860341803</c:v>
                </c:pt>
                <c:pt idx="3">
                  <c:v>1880.2610736872489</c:v>
                </c:pt>
                <c:pt idx="4">
                  <c:v>2121.1585285111009</c:v>
                </c:pt>
                <c:pt idx="5">
                  <c:v>2411.6034666128912</c:v>
                </c:pt>
                <c:pt idx="6">
                  <c:v>2761.926625825487</c:v>
                </c:pt>
                <c:pt idx="7">
                  <c:v>2843.7673047214544</c:v>
                </c:pt>
                <c:pt idx="8">
                  <c:v>3251.897071152106</c:v>
                </c:pt>
                <c:pt idx="9">
                  <c:v>3407.657397596955</c:v>
                </c:pt>
                <c:pt idx="10">
                  <c:v>3745.0699422066859</c:v>
                </c:pt>
                <c:pt idx="11">
                  <c:v>3920.9575185222211</c:v>
                </c:pt>
                <c:pt idx="12">
                  <c:v>4124.1027464494209</c:v>
                </c:pt>
                <c:pt idx="13">
                  <c:v>4229.9137503981356</c:v>
                </c:pt>
                <c:pt idx="14">
                  <c:v>4290.5382806561065</c:v>
                </c:pt>
                <c:pt idx="15">
                  <c:v>4279.2516646147014</c:v>
                </c:pt>
                <c:pt idx="16">
                  <c:v>4200.3629387082992</c:v>
                </c:pt>
                <c:pt idx="17">
                  <c:v>4147.8818613618114</c:v>
                </c:pt>
                <c:pt idx="18">
                  <c:v>4176.2334791740832</c:v>
                </c:pt>
                <c:pt idx="19">
                  <c:v>4425.8123359875462</c:v>
                </c:pt>
                <c:pt idx="20">
                  <c:v>4517</c:v>
                </c:pt>
                <c:pt idx="21">
                  <c:v>4604</c:v>
                </c:pt>
                <c:pt idx="22">
                  <c:v>4991.8572131171422</c:v>
                </c:pt>
                <c:pt idx="23">
                  <c:v>5165.8702576517298</c:v>
                </c:pt>
                <c:pt idx="24">
                  <c:v>5125.3465359385982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24-45BD-B332-27EA5503B2A4}"/>
            </c:ext>
          </c:extLst>
        </c:ser>
        <c:ser>
          <c:idx val="5"/>
          <c:order val="5"/>
          <c:tx>
            <c:strRef>
              <c:f>'Ingtan FIN v2'!$G$82</c:f>
              <c:strCache>
                <c:ptCount val="1"/>
                <c:pt idx="0">
                  <c:v>Muu aineetonpääomakanta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'Ingtan FIN v2'!$H$77:$AF$77</c:f>
              <c:strCache>
                <c:ptCount val="25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</c:strCache>
            </c:strRef>
          </c:cat>
          <c:val>
            <c:numRef>
              <c:f>'Ingtan FIN v2'!$H$82:$AF$82</c:f>
              <c:numCache>
                <c:formatCode>General</c:formatCode>
                <c:ptCount val="25"/>
                <c:pt idx="0">
                  <c:v>7557.6617075680106</c:v>
                </c:pt>
                <c:pt idx="1">
                  <c:v>7796.4158778025521</c:v>
                </c:pt>
                <c:pt idx="2">
                  <c:v>8098.8685821713316</c:v>
                </c:pt>
                <c:pt idx="3">
                  <c:v>8529.4377131500551</c:v>
                </c:pt>
                <c:pt idx="4">
                  <c:v>8837.7802121992754</c:v>
                </c:pt>
                <c:pt idx="5">
                  <c:v>9324.0745443690612</c:v>
                </c:pt>
                <c:pt idx="6">
                  <c:v>9559.2311917493989</c:v>
                </c:pt>
                <c:pt idx="7">
                  <c:v>9790.723256505702</c:v>
                </c:pt>
                <c:pt idx="8">
                  <c:v>10025.477534670979</c:v>
                </c:pt>
                <c:pt idx="9">
                  <c:v>10138.575506801146</c:v>
                </c:pt>
                <c:pt idx="10">
                  <c:v>10368.013422646613</c:v>
                </c:pt>
                <c:pt idx="11">
                  <c:v>10700.100592943782</c:v>
                </c:pt>
                <c:pt idx="12">
                  <c:v>11115.532005112198</c:v>
                </c:pt>
                <c:pt idx="13">
                  <c:v>11356.738269665071</c:v>
                </c:pt>
                <c:pt idx="14">
                  <c:v>11267.907650356299</c:v>
                </c:pt>
                <c:pt idx="15">
                  <c:v>11675.4893812432</c:v>
                </c:pt>
                <c:pt idx="16">
                  <c:v>12041.677485338381</c:v>
                </c:pt>
                <c:pt idx="17">
                  <c:v>12333.62310446111</c:v>
                </c:pt>
                <c:pt idx="18">
                  <c:v>12820.807622531234</c:v>
                </c:pt>
                <c:pt idx="19">
                  <c:v>13630.85144117747</c:v>
                </c:pt>
                <c:pt idx="20">
                  <c:v>14688.526212188846</c:v>
                </c:pt>
                <c:pt idx="21">
                  <c:v>15189.331777173287</c:v>
                </c:pt>
                <c:pt idx="22">
                  <c:v>15669.640629895996</c:v>
                </c:pt>
                <c:pt idx="23">
                  <c:v>16123.402575075728</c:v>
                </c:pt>
                <c:pt idx="24">
                  <c:v>16758.005233952521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24-45BD-B332-27EA5503B2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1256088"/>
        <c:axId val="1171256744"/>
        <c:extLst>
          <c:ext xmlns:c15="http://schemas.microsoft.com/office/drawing/2012/chart" uri="{02D57815-91ED-43cb-92C2-25804820EDAC}">
            <c15:filteredArea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'Ingtan FIN v2'!#REF!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 w="25400">
                    <a:noFill/>
                  </a:ln>
                  <a:effectLst/>
                </c:spPr>
                <c:cat>
                  <c:strRef>
                    <c:extLst>
                      <c:ext uri="{02D57815-91ED-43cb-92C2-25804820EDAC}">
                        <c15:formulaRef>
                          <c15:sqref>'Ingtan FIN v2'!$H$77:$AF$77</c15:sqref>
                        </c15:formulaRef>
                      </c:ext>
                    </c:extLst>
                    <c:strCache>
                      <c:ptCount val="25"/>
                      <c:pt idx="0">
                        <c:v>1995</c:v>
                      </c:pt>
                      <c:pt idx="1">
                        <c:v>1996</c:v>
                      </c:pt>
                      <c:pt idx="2">
                        <c:v>1997</c:v>
                      </c:pt>
                      <c:pt idx="3">
                        <c:v>1998</c:v>
                      </c:pt>
                      <c:pt idx="4">
                        <c:v>1999</c:v>
                      </c:pt>
                      <c:pt idx="5">
                        <c:v>2000</c:v>
                      </c:pt>
                      <c:pt idx="6">
                        <c:v>2001</c:v>
                      </c:pt>
                      <c:pt idx="7">
                        <c:v>2002</c:v>
                      </c:pt>
                      <c:pt idx="8">
                        <c:v>2003</c:v>
                      </c:pt>
                      <c:pt idx="9">
                        <c:v>2004</c:v>
                      </c:pt>
                      <c:pt idx="10">
                        <c:v>2005</c:v>
                      </c:pt>
                      <c:pt idx="11">
                        <c:v>2006</c:v>
                      </c:pt>
                      <c:pt idx="12">
                        <c:v>2007</c:v>
                      </c:pt>
                      <c:pt idx="13">
                        <c:v>2008</c:v>
                      </c:pt>
                      <c:pt idx="14">
                        <c:v>2009</c:v>
                      </c:pt>
                      <c:pt idx="15">
                        <c:v>2010</c:v>
                      </c:pt>
                      <c:pt idx="16">
                        <c:v>2011</c:v>
                      </c:pt>
                      <c:pt idx="17">
                        <c:v>2012</c:v>
                      </c:pt>
                      <c:pt idx="18">
                        <c:v>2013</c:v>
                      </c:pt>
                      <c:pt idx="19">
                        <c:v>2014</c:v>
                      </c:pt>
                      <c:pt idx="20">
                        <c:v>2015</c:v>
                      </c:pt>
                      <c:pt idx="21">
                        <c:v>2016</c:v>
                      </c:pt>
                      <c:pt idx="22">
                        <c:v>2017</c:v>
                      </c:pt>
                      <c:pt idx="23">
                        <c:v>2018</c:v>
                      </c:pt>
                      <c:pt idx="24">
                        <c:v>2019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'Ingtan FIN v2'!#REF!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CA24-45BD-B332-27EA5503B2A4}"/>
                  </c:ext>
                </c:extLst>
              </c15:ser>
            </c15:filteredAreaSeries>
          </c:ext>
        </c:extLst>
      </c:areaChart>
      <c:catAx>
        <c:axId val="1171256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71256744"/>
        <c:crosses val="autoZero"/>
        <c:auto val="1"/>
        <c:lblAlgn val="ctr"/>
        <c:lblOffset val="100"/>
        <c:noMultiLvlLbl val="0"/>
      </c:catAx>
      <c:valAx>
        <c:axId val="1171256744"/>
        <c:scaling>
          <c:orientation val="minMax"/>
          <c:max val="8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712560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'Sheet 4'!$A$17</c:f>
              <c:strCache>
                <c:ptCount val="1"/>
                <c:pt idx="0">
                  <c:v>Tanska</c:v>
                </c:pt>
              </c:strCache>
            </c:strRef>
          </c:tx>
          <c:spPr>
            <a:ln w="28575" cap="rnd">
              <a:solidFill>
                <a:srgbClr val="FF0000">
                  <a:alpha val="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'Sheet 4'!$B$10:$V$11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strCache>
            </c:strRef>
          </c:cat>
          <c:val>
            <c:numRef>
              <c:f>'Sheet 4'!$B$17:$V$17</c:f>
              <c:numCache>
                <c:formatCode>#\ ##0.##########</c:formatCode>
                <c:ptCount val="21"/>
                <c:pt idx="0" formatCode="#,##0">
                  <c:v>115</c:v>
                </c:pt>
                <c:pt idx="1">
                  <c:v>117.5</c:v>
                </c:pt>
                <c:pt idx="2">
                  <c:v>150.6</c:v>
                </c:pt>
                <c:pt idx="3">
                  <c:v>156.1</c:v>
                </c:pt>
                <c:pt idx="4" formatCode="#,##0">
                  <c:v>162</c:v>
                </c:pt>
                <c:pt idx="5">
                  <c:v>165.1</c:v>
                </c:pt>
                <c:pt idx="6">
                  <c:v>180.6</c:v>
                </c:pt>
                <c:pt idx="7">
                  <c:v>193.8</c:v>
                </c:pt>
                <c:pt idx="8">
                  <c:v>217.7</c:v>
                </c:pt>
                <c:pt idx="9">
                  <c:v>231.1</c:v>
                </c:pt>
                <c:pt idx="10">
                  <c:v>244.7</c:v>
                </c:pt>
                <c:pt idx="11">
                  <c:v>253.8</c:v>
                </c:pt>
                <c:pt idx="12">
                  <c:v>262.89999999999998</c:v>
                </c:pt>
                <c:pt idx="13">
                  <c:v>282.10000000000002</c:v>
                </c:pt>
                <c:pt idx="14" formatCode="#,##0">
                  <c:v>277</c:v>
                </c:pt>
                <c:pt idx="15">
                  <c:v>299.2</c:v>
                </c:pt>
                <c:pt idx="16">
                  <c:v>295.7</c:v>
                </c:pt>
                <c:pt idx="17">
                  <c:v>293.60000000000002</c:v>
                </c:pt>
                <c:pt idx="18" formatCode="#,##0">
                  <c:v>305</c:v>
                </c:pt>
                <c:pt idx="19">
                  <c:v>310.3</c:v>
                </c:pt>
                <c:pt idx="20">
                  <c:v>310.2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EB-4BC4-A464-B6A94267A601}"/>
            </c:ext>
          </c:extLst>
        </c:ser>
        <c:ser>
          <c:idx val="1"/>
          <c:order val="1"/>
          <c:tx>
            <c:strRef>
              <c:f>'Sheet 4'!$A$18</c:f>
              <c:strCache>
                <c:ptCount val="1"/>
                <c:pt idx="0">
                  <c:v>Saksa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'Sheet 4'!$B$10:$V$11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strCache>
            </c:strRef>
          </c:cat>
          <c:val>
            <c:numRef>
              <c:f>'Sheet 4'!$B$18:$V$18</c:f>
              <c:numCache>
                <c:formatCode>#\ ##0.##########</c:formatCode>
                <c:ptCount val="21"/>
                <c:pt idx="0">
                  <c:v>100.8</c:v>
                </c:pt>
                <c:pt idx="1">
                  <c:v>104.2</c:v>
                </c:pt>
                <c:pt idx="2">
                  <c:v>108.5</c:v>
                </c:pt>
                <c:pt idx="3">
                  <c:v>108.4</c:v>
                </c:pt>
                <c:pt idx="4">
                  <c:v>105.2</c:v>
                </c:pt>
                <c:pt idx="5">
                  <c:v>106.5</c:v>
                </c:pt>
                <c:pt idx="6">
                  <c:v>109.5</c:v>
                </c:pt>
                <c:pt idx="7">
                  <c:v>110.7</c:v>
                </c:pt>
                <c:pt idx="8">
                  <c:v>123.7</c:v>
                </c:pt>
                <c:pt idx="9">
                  <c:v>129.4</c:v>
                </c:pt>
                <c:pt idx="10">
                  <c:v>138.19999999999999</c:v>
                </c:pt>
                <c:pt idx="11" formatCode="#,##0">
                  <c:v>148</c:v>
                </c:pt>
                <c:pt idx="12">
                  <c:v>150.6</c:v>
                </c:pt>
                <c:pt idx="13">
                  <c:v>150.80000000000001</c:v>
                </c:pt>
                <c:pt idx="14" formatCode="#,##0">
                  <c:v>154</c:v>
                </c:pt>
                <c:pt idx="15">
                  <c:v>154.6</c:v>
                </c:pt>
                <c:pt idx="16">
                  <c:v>163.30000000000001</c:v>
                </c:pt>
                <c:pt idx="17">
                  <c:v>166.6</c:v>
                </c:pt>
                <c:pt idx="18">
                  <c:v>173.3</c:v>
                </c:pt>
                <c:pt idx="19">
                  <c:v>176.3</c:v>
                </c:pt>
                <c:pt idx="20" formatCode="#,##0">
                  <c:v>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EB-4BC4-A464-B6A94267A601}"/>
            </c:ext>
          </c:extLst>
        </c:ser>
        <c:ser>
          <c:idx val="2"/>
          <c:order val="2"/>
          <c:tx>
            <c:strRef>
              <c:f>'Sheet 4'!$A$23</c:f>
              <c:strCache>
                <c:ptCount val="1"/>
                <c:pt idx="0">
                  <c:v>Ranska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'Sheet 4'!$B$10:$V$11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strCache>
            </c:strRef>
          </c:cat>
          <c:val>
            <c:numRef>
              <c:f>'Sheet 4'!$B$23:$V$23</c:f>
              <c:numCache>
                <c:formatCode>#\ ##0.##########</c:formatCode>
                <c:ptCount val="21"/>
                <c:pt idx="0">
                  <c:v>94.1</c:v>
                </c:pt>
                <c:pt idx="1">
                  <c:v>98.1</c:v>
                </c:pt>
                <c:pt idx="2" formatCode="#,##0">
                  <c:v>100</c:v>
                </c:pt>
                <c:pt idx="3">
                  <c:v>100.1</c:v>
                </c:pt>
                <c:pt idx="4">
                  <c:v>97.2</c:v>
                </c:pt>
                <c:pt idx="5">
                  <c:v>97.1</c:v>
                </c:pt>
                <c:pt idx="6">
                  <c:v>100.7</c:v>
                </c:pt>
                <c:pt idx="7">
                  <c:v>102.7</c:v>
                </c:pt>
                <c:pt idx="8">
                  <c:v>107.1</c:v>
                </c:pt>
                <c:pt idx="9">
                  <c:v>115.3</c:v>
                </c:pt>
                <c:pt idx="10">
                  <c:v>119.5</c:v>
                </c:pt>
                <c:pt idx="11">
                  <c:v>118.7</c:v>
                </c:pt>
                <c:pt idx="12">
                  <c:v>119.7</c:v>
                </c:pt>
                <c:pt idx="13">
                  <c:v>120.7</c:v>
                </c:pt>
                <c:pt idx="14">
                  <c:v>118.9</c:v>
                </c:pt>
                <c:pt idx="15">
                  <c:v>120.5</c:v>
                </c:pt>
                <c:pt idx="16">
                  <c:v>119.8</c:v>
                </c:pt>
                <c:pt idx="17">
                  <c:v>121.5</c:v>
                </c:pt>
                <c:pt idx="18">
                  <c:v>122.1</c:v>
                </c:pt>
                <c:pt idx="19">
                  <c:v>121.7</c:v>
                </c:pt>
                <c:pt idx="20">
                  <c:v>118.9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EB-4BC4-A464-B6A94267A601}"/>
            </c:ext>
          </c:extLst>
        </c:ser>
        <c:ser>
          <c:idx val="3"/>
          <c:order val="3"/>
          <c:tx>
            <c:strRef>
              <c:f>'Sheet 4'!$A$32</c:f>
              <c:strCache>
                <c:ptCount val="1"/>
                <c:pt idx="0">
                  <c:v>Hollanti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'Sheet 4'!$B$10:$V$11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strCache>
            </c:strRef>
          </c:cat>
          <c:val>
            <c:numRef>
              <c:f>'Sheet 4'!$B$32:$V$32</c:f>
              <c:numCache>
                <c:formatCode>#\ ##0.##########</c:formatCode>
                <c:ptCount val="21"/>
                <c:pt idx="0">
                  <c:v>169.4</c:v>
                </c:pt>
                <c:pt idx="1">
                  <c:v>172.7</c:v>
                </c:pt>
                <c:pt idx="2">
                  <c:v>181.7</c:v>
                </c:pt>
                <c:pt idx="3">
                  <c:v>181.9</c:v>
                </c:pt>
                <c:pt idx="4">
                  <c:v>180.1</c:v>
                </c:pt>
                <c:pt idx="5">
                  <c:v>189.6</c:v>
                </c:pt>
                <c:pt idx="6">
                  <c:v>187.2</c:v>
                </c:pt>
                <c:pt idx="7">
                  <c:v>191.2</c:v>
                </c:pt>
                <c:pt idx="8">
                  <c:v>206.8</c:v>
                </c:pt>
                <c:pt idx="9">
                  <c:v>215.7</c:v>
                </c:pt>
                <c:pt idx="10">
                  <c:v>223.4</c:v>
                </c:pt>
                <c:pt idx="11">
                  <c:v>201.6</c:v>
                </c:pt>
                <c:pt idx="12">
                  <c:v>195.8</c:v>
                </c:pt>
                <c:pt idx="13">
                  <c:v>199.6</c:v>
                </c:pt>
                <c:pt idx="14">
                  <c:v>206.7</c:v>
                </c:pt>
                <c:pt idx="15">
                  <c:v>210.5</c:v>
                </c:pt>
                <c:pt idx="16">
                  <c:v>204.4</c:v>
                </c:pt>
                <c:pt idx="17">
                  <c:v>210.1</c:v>
                </c:pt>
                <c:pt idx="18">
                  <c:v>207.4</c:v>
                </c:pt>
                <c:pt idx="19">
                  <c:v>213.9</c:v>
                </c:pt>
                <c:pt idx="20">
                  <c:v>218.6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1EB-4BC4-A464-B6A94267A601}"/>
            </c:ext>
          </c:extLst>
        </c:ser>
        <c:ser>
          <c:idx val="4"/>
          <c:order val="4"/>
          <c:tx>
            <c:strRef>
              <c:f>'Sheet 4'!$A$39</c:f>
              <c:strCache>
                <c:ptCount val="1"/>
                <c:pt idx="0">
                  <c:v>SUOMI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'Sheet 4'!$B$10:$V$11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strCache>
            </c:strRef>
          </c:cat>
          <c:val>
            <c:numRef>
              <c:f>'Sheet 4'!$B$39:$V$39</c:f>
              <c:numCache>
                <c:formatCode>#\ ##0.##########</c:formatCode>
                <c:ptCount val="21"/>
                <c:pt idx="0">
                  <c:v>135.4</c:v>
                </c:pt>
                <c:pt idx="1">
                  <c:v>138.19999999999999</c:v>
                </c:pt>
                <c:pt idx="2">
                  <c:v>151.5</c:v>
                </c:pt>
                <c:pt idx="3">
                  <c:v>156.80000000000001</c:v>
                </c:pt>
                <c:pt idx="4">
                  <c:v>168.1</c:v>
                </c:pt>
                <c:pt idx="5">
                  <c:v>166.4</c:v>
                </c:pt>
                <c:pt idx="6">
                  <c:v>170.1</c:v>
                </c:pt>
                <c:pt idx="7">
                  <c:v>177.9</c:v>
                </c:pt>
                <c:pt idx="8">
                  <c:v>174.3</c:v>
                </c:pt>
                <c:pt idx="9">
                  <c:v>185.2</c:v>
                </c:pt>
                <c:pt idx="10" formatCode="#,##0">
                  <c:v>204</c:v>
                </c:pt>
                <c:pt idx="11">
                  <c:v>198.9</c:v>
                </c:pt>
                <c:pt idx="12" formatCode="#,##0">
                  <c:v>198</c:v>
                </c:pt>
                <c:pt idx="13">
                  <c:v>187.4</c:v>
                </c:pt>
                <c:pt idx="14">
                  <c:v>190.1</c:v>
                </c:pt>
                <c:pt idx="15">
                  <c:v>185.3</c:v>
                </c:pt>
                <c:pt idx="16">
                  <c:v>185.7</c:v>
                </c:pt>
                <c:pt idx="17">
                  <c:v>193.2</c:v>
                </c:pt>
                <c:pt idx="18">
                  <c:v>195.9</c:v>
                </c:pt>
                <c:pt idx="19">
                  <c:v>202.5</c:v>
                </c:pt>
                <c:pt idx="20" formatCode="#,##0">
                  <c:v>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1EB-4BC4-A464-B6A94267A601}"/>
            </c:ext>
          </c:extLst>
        </c:ser>
        <c:ser>
          <c:idx val="5"/>
          <c:order val="5"/>
          <c:tx>
            <c:strRef>
              <c:f>'Sheet 4'!$A$40</c:f>
              <c:strCache>
                <c:ptCount val="1"/>
                <c:pt idx="0">
                  <c:v>Ruotsi</c:v>
                </c:pt>
              </c:strCache>
            </c:strRef>
          </c:tx>
          <c:spPr>
            <a:ln w="31750" cap="rnd">
              <a:solidFill>
                <a:schemeClr val="accent2">
                  <a:alpha val="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'Sheet 4'!$B$10:$V$11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strCache>
            </c:strRef>
          </c:cat>
          <c:val>
            <c:numRef>
              <c:f>'Sheet 4'!$B$40:$V$40</c:f>
              <c:numCache>
                <c:formatCode>#\ ##0.##########</c:formatCode>
                <c:ptCount val="21"/>
                <c:pt idx="1">
                  <c:v>192.9</c:v>
                </c:pt>
                <c:pt idx="2" formatCode="#,##0">
                  <c:v>199.25</c:v>
                </c:pt>
                <c:pt idx="3">
                  <c:v>205.6</c:v>
                </c:pt>
                <c:pt idx="4">
                  <c:v>211.6</c:v>
                </c:pt>
                <c:pt idx="5">
                  <c:v>207.6</c:v>
                </c:pt>
                <c:pt idx="6">
                  <c:v>209.9</c:v>
                </c:pt>
                <c:pt idx="7">
                  <c:v>213.2</c:v>
                </c:pt>
                <c:pt idx="8">
                  <c:v>219.8</c:v>
                </c:pt>
                <c:pt idx="9">
                  <c:v>235.8</c:v>
                </c:pt>
                <c:pt idx="10">
                  <c:v>247.1</c:v>
                </c:pt>
                <c:pt idx="11">
                  <c:v>254.1</c:v>
                </c:pt>
                <c:pt idx="12">
                  <c:v>262.10000000000002</c:v>
                </c:pt>
                <c:pt idx="13">
                  <c:v>265.89999999999998</c:v>
                </c:pt>
                <c:pt idx="14">
                  <c:v>274.60000000000002</c:v>
                </c:pt>
                <c:pt idx="15">
                  <c:v>271.60000000000002</c:v>
                </c:pt>
                <c:pt idx="16">
                  <c:v>277.89999999999998</c:v>
                </c:pt>
                <c:pt idx="17">
                  <c:v>270.5</c:v>
                </c:pt>
                <c:pt idx="18">
                  <c:v>273.10000000000002</c:v>
                </c:pt>
                <c:pt idx="19">
                  <c:v>262.8</c:v>
                </c:pt>
                <c:pt idx="20">
                  <c:v>256.39999999999998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1EB-4BC4-A464-B6A94267A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9780240"/>
        <c:axId val="589780896"/>
      </c:lineChart>
      <c:catAx>
        <c:axId val="589780240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89780896"/>
        <c:crosses val="autoZero"/>
        <c:auto val="1"/>
        <c:lblAlgn val="ctr"/>
        <c:lblOffset val="100"/>
        <c:tickLblSkip val="5"/>
        <c:noMultiLvlLbl val="0"/>
      </c:catAx>
      <c:valAx>
        <c:axId val="58978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89780240"/>
        <c:crossesAt val="0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'Sheet 4'!$A$17</c:f>
              <c:strCache>
                <c:ptCount val="1"/>
                <c:pt idx="0">
                  <c:v>Tanska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'Sheet 4'!$B$10:$V$11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strCache>
            </c:strRef>
          </c:cat>
          <c:val>
            <c:numRef>
              <c:f>'Sheet 4'!$B$17:$V$17</c:f>
              <c:numCache>
                <c:formatCode>#\ ##0.##########</c:formatCode>
                <c:ptCount val="21"/>
                <c:pt idx="0" formatCode="#,##0">
                  <c:v>115</c:v>
                </c:pt>
                <c:pt idx="1">
                  <c:v>117.5</c:v>
                </c:pt>
                <c:pt idx="2">
                  <c:v>150.6</c:v>
                </c:pt>
                <c:pt idx="3">
                  <c:v>156.1</c:v>
                </c:pt>
                <c:pt idx="4" formatCode="#,##0">
                  <c:v>162</c:v>
                </c:pt>
                <c:pt idx="5">
                  <c:v>165.1</c:v>
                </c:pt>
                <c:pt idx="6">
                  <c:v>180.6</c:v>
                </c:pt>
                <c:pt idx="7">
                  <c:v>193.8</c:v>
                </c:pt>
                <c:pt idx="8">
                  <c:v>217.7</c:v>
                </c:pt>
                <c:pt idx="9">
                  <c:v>231.1</c:v>
                </c:pt>
                <c:pt idx="10">
                  <c:v>244.7</c:v>
                </c:pt>
                <c:pt idx="11">
                  <c:v>253.8</c:v>
                </c:pt>
                <c:pt idx="12">
                  <c:v>262.89999999999998</c:v>
                </c:pt>
                <c:pt idx="13">
                  <c:v>282.10000000000002</c:v>
                </c:pt>
                <c:pt idx="14" formatCode="#,##0">
                  <c:v>277</c:v>
                </c:pt>
                <c:pt idx="15">
                  <c:v>299.2</c:v>
                </c:pt>
                <c:pt idx="16">
                  <c:v>295.7</c:v>
                </c:pt>
                <c:pt idx="17">
                  <c:v>293.60000000000002</c:v>
                </c:pt>
                <c:pt idx="18" formatCode="#,##0">
                  <c:v>305</c:v>
                </c:pt>
                <c:pt idx="19">
                  <c:v>310.3</c:v>
                </c:pt>
                <c:pt idx="20">
                  <c:v>310.2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EB-4BC4-A464-B6A94267A601}"/>
            </c:ext>
          </c:extLst>
        </c:ser>
        <c:ser>
          <c:idx val="1"/>
          <c:order val="1"/>
          <c:tx>
            <c:strRef>
              <c:f>'Sheet 4'!$A$18</c:f>
              <c:strCache>
                <c:ptCount val="1"/>
                <c:pt idx="0">
                  <c:v>Saksa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'Sheet 4'!$B$10:$V$11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strCache>
            </c:strRef>
          </c:cat>
          <c:val>
            <c:numRef>
              <c:f>'Sheet 4'!$B$18:$V$18</c:f>
              <c:numCache>
                <c:formatCode>#\ ##0.##########</c:formatCode>
                <c:ptCount val="21"/>
                <c:pt idx="0">
                  <c:v>100.8</c:v>
                </c:pt>
                <c:pt idx="1">
                  <c:v>104.2</c:v>
                </c:pt>
                <c:pt idx="2">
                  <c:v>108.5</c:v>
                </c:pt>
                <c:pt idx="3">
                  <c:v>108.4</c:v>
                </c:pt>
                <c:pt idx="4">
                  <c:v>105.2</c:v>
                </c:pt>
                <c:pt idx="5">
                  <c:v>106.5</c:v>
                </c:pt>
                <c:pt idx="6">
                  <c:v>109.5</c:v>
                </c:pt>
                <c:pt idx="7">
                  <c:v>110.7</c:v>
                </c:pt>
                <c:pt idx="8">
                  <c:v>123.7</c:v>
                </c:pt>
                <c:pt idx="9">
                  <c:v>129.4</c:v>
                </c:pt>
                <c:pt idx="10">
                  <c:v>138.19999999999999</c:v>
                </c:pt>
                <c:pt idx="11" formatCode="#,##0">
                  <c:v>148</c:v>
                </c:pt>
                <c:pt idx="12">
                  <c:v>150.6</c:v>
                </c:pt>
                <c:pt idx="13">
                  <c:v>150.80000000000001</c:v>
                </c:pt>
                <c:pt idx="14" formatCode="#,##0">
                  <c:v>154</c:v>
                </c:pt>
                <c:pt idx="15">
                  <c:v>154.6</c:v>
                </c:pt>
                <c:pt idx="16">
                  <c:v>163.30000000000001</c:v>
                </c:pt>
                <c:pt idx="17">
                  <c:v>166.6</c:v>
                </c:pt>
                <c:pt idx="18">
                  <c:v>173.3</c:v>
                </c:pt>
                <c:pt idx="19">
                  <c:v>176.3</c:v>
                </c:pt>
                <c:pt idx="20" formatCode="#,##0">
                  <c:v>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EB-4BC4-A464-B6A94267A601}"/>
            </c:ext>
          </c:extLst>
        </c:ser>
        <c:ser>
          <c:idx val="2"/>
          <c:order val="2"/>
          <c:tx>
            <c:strRef>
              <c:f>'Sheet 4'!$A$23</c:f>
              <c:strCache>
                <c:ptCount val="1"/>
                <c:pt idx="0">
                  <c:v>Ranska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'Sheet 4'!$B$10:$V$11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strCache>
            </c:strRef>
          </c:cat>
          <c:val>
            <c:numRef>
              <c:f>'Sheet 4'!$B$23:$V$23</c:f>
              <c:numCache>
                <c:formatCode>#\ ##0.##########</c:formatCode>
                <c:ptCount val="21"/>
                <c:pt idx="0">
                  <c:v>94.1</c:v>
                </c:pt>
                <c:pt idx="1">
                  <c:v>98.1</c:v>
                </c:pt>
                <c:pt idx="2" formatCode="#,##0">
                  <c:v>100</c:v>
                </c:pt>
                <c:pt idx="3">
                  <c:v>100.1</c:v>
                </c:pt>
                <c:pt idx="4">
                  <c:v>97.2</c:v>
                </c:pt>
                <c:pt idx="5">
                  <c:v>97.1</c:v>
                </c:pt>
                <c:pt idx="6">
                  <c:v>100.7</c:v>
                </c:pt>
                <c:pt idx="7">
                  <c:v>102.7</c:v>
                </c:pt>
                <c:pt idx="8">
                  <c:v>107.1</c:v>
                </c:pt>
                <c:pt idx="9">
                  <c:v>115.3</c:v>
                </c:pt>
                <c:pt idx="10">
                  <c:v>119.5</c:v>
                </c:pt>
                <c:pt idx="11">
                  <c:v>118.7</c:v>
                </c:pt>
                <c:pt idx="12">
                  <c:v>119.7</c:v>
                </c:pt>
                <c:pt idx="13">
                  <c:v>120.7</c:v>
                </c:pt>
                <c:pt idx="14">
                  <c:v>118.9</c:v>
                </c:pt>
                <c:pt idx="15">
                  <c:v>120.5</c:v>
                </c:pt>
                <c:pt idx="16">
                  <c:v>119.8</c:v>
                </c:pt>
                <c:pt idx="17">
                  <c:v>121.5</c:v>
                </c:pt>
                <c:pt idx="18">
                  <c:v>122.1</c:v>
                </c:pt>
                <c:pt idx="19">
                  <c:v>121.7</c:v>
                </c:pt>
                <c:pt idx="20">
                  <c:v>118.9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EB-4BC4-A464-B6A94267A601}"/>
            </c:ext>
          </c:extLst>
        </c:ser>
        <c:ser>
          <c:idx val="3"/>
          <c:order val="3"/>
          <c:tx>
            <c:strRef>
              <c:f>'Sheet 4'!$A$32</c:f>
              <c:strCache>
                <c:ptCount val="1"/>
                <c:pt idx="0">
                  <c:v>Hollanti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'Sheet 4'!$B$10:$V$11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strCache>
            </c:strRef>
          </c:cat>
          <c:val>
            <c:numRef>
              <c:f>'Sheet 4'!$B$32:$V$32</c:f>
              <c:numCache>
                <c:formatCode>#\ ##0.##########</c:formatCode>
                <c:ptCount val="21"/>
                <c:pt idx="0">
                  <c:v>169.4</c:v>
                </c:pt>
                <c:pt idx="1">
                  <c:v>172.7</c:v>
                </c:pt>
                <c:pt idx="2">
                  <c:v>181.7</c:v>
                </c:pt>
                <c:pt idx="3">
                  <c:v>181.9</c:v>
                </c:pt>
                <c:pt idx="4">
                  <c:v>180.1</c:v>
                </c:pt>
                <c:pt idx="5">
                  <c:v>189.6</c:v>
                </c:pt>
                <c:pt idx="6">
                  <c:v>187.2</c:v>
                </c:pt>
                <c:pt idx="7">
                  <c:v>191.2</c:v>
                </c:pt>
                <c:pt idx="8">
                  <c:v>206.8</c:v>
                </c:pt>
                <c:pt idx="9">
                  <c:v>215.7</c:v>
                </c:pt>
                <c:pt idx="10">
                  <c:v>223.4</c:v>
                </c:pt>
                <c:pt idx="11">
                  <c:v>201.6</c:v>
                </c:pt>
                <c:pt idx="12">
                  <c:v>195.8</c:v>
                </c:pt>
                <c:pt idx="13">
                  <c:v>199.6</c:v>
                </c:pt>
                <c:pt idx="14">
                  <c:v>206.7</c:v>
                </c:pt>
                <c:pt idx="15">
                  <c:v>210.5</c:v>
                </c:pt>
                <c:pt idx="16">
                  <c:v>204.4</c:v>
                </c:pt>
                <c:pt idx="17">
                  <c:v>210.1</c:v>
                </c:pt>
                <c:pt idx="18">
                  <c:v>207.4</c:v>
                </c:pt>
                <c:pt idx="19">
                  <c:v>213.9</c:v>
                </c:pt>
                <c:pt idx="20">
                  <c:v>218.6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1EB-4BC4-A464-B6A94267A601}"/>
            </c:ext>
          </c:extLst>
        </c:ser>
        <c:ser>
          <c:idx val="4"/>
          <c:order val="4"/>
          <c:tx>
            <c:strRef>
              <c:f>'Sheet 4'!$A$39</c:f>
              <c:strCache>
                <c:ptCount val="1"/>
                <c:pt idx="0">
                  <c:v>SUOMI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'Sheet 4'!$B$10:$V$11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strCache>
            </c:strRef>
          </c:cat>
          <c:val>
            <c:numRef>
              <c:f>'Sheet 4'!$B$39:$V$39</c:f>
              <c:numCache>
                <c:formatCode>#\ ##0.##########</c:formatCode>
                <c:ptCount val="21"/>
                <c:pt idx="0">
                  <c:v>135.4</c:v>
                </c:pt>
                <c:pt idx="1">
                  <c:v>138.19999999999999</c:v>
                </c:pt>
                <c:pt idx="2">
                  <c:v>151.5</c:v>
                </c:pt>
                <c:pt idx="3">
                  <c:v>156.80000000000001</c:v>
                </c:pt>
                <c:pt idx="4">
                  <c:v>168.1</c:v>
                </c:pt>
                <c:pt idx="5">
                  <c:v>166.4</c:v>
                </c:pt>
                <c:pt idx="6">
                  <c:v>170.1</c:v>
                </c:pt>
                <c:pt idx="7">
                  <c:v>177.9</c:v>
                </c:pt>
                <c:pt idx="8">
                  <c:v>174.3</c:v>
                </c:pt>
                <c:pt idx="9">
                  <c:v>185.2</c:v>
                </c:pt>
                <c:pt idx="10" formatCode="#,##0">
                  <c:v>204</c:v>
                </c:pt>
                <c:pt idx="11">
                  <c:v>198.9</c:v>
                </c:pt>
                <c:pt idx="12" formatCode="#,##0">
                  <c:v>198</c:v>
                </c:pt>
                <c:pt idx="13">
                  <c:v>187.4</c:v>
                </c:pt>
                <c:pt idx="14">
                  <c:v>190.1</c:v>
                </c:pt>
                <c:pt idx="15">
                  <c:v>185.3</c:v>
                </c:pt>
                <c:pt idx="16">
                  <c:v>185.7</c:v>
                </c:pt>
                <c:pt idx="17">
                  <c:v>193.2</c:v>
                </c:pt>
                <c:pt idx="18">
                  <c:v>195.9</c:v>
                </c:pt>
                <c:pt idx="19">
                  <c:v>202.5</c:v>
                </c:pt>
                <c:pt idx="20" formatCode="#,##0">
                  <c:v>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1EB-4BC4-A464-B6A94267A601}"/>
            </c:ext>
          </c:extLst>
        </c:ser>
        <c:ser>
          <c:idx val="5"/>
          <c:order val="5"/>
          <c:tx>
            <c:strRef>
              <c:f>'Sheet 4'!$A$40</c:f>
              <c:strCache>
                <c:ptCount val="1"/>
                <c:pt idx="0">
                  <c:v>Ruotsi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'Sheet 4'!$B$10:$V$11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strCache>
            </c:strRef>
          </c:cat>
          <c:val>
            <c:numRef>
              <c:f>'Sheet 4'!$B$40:$V$40</c:f>
              <c:numCache>
                <c:formatCode>#\ ##0.##########</c:formatCode>
                <c:ptCount val="21"/>
                <c:pt idx="1">
                  <c:v>192.9</c:v>
                </c:pt>
                <c:pt idx="2" formatCode="#,##0">
                  <c:v>199.25</c:v>
                </c:pt>
                <c:pt idx="3">
                  <c:v>205.6</c:v>
                </c:pt>
                <c:pt idx="4">
                  <c:v>211.6</c:v>
                </c:pt>
                <c:pt idx="5">
                  <c:v>207.6</c:v>
                </c:pt>
                <c:pt idx="6">
                  <c:v>209.9</c:v>
                </c:pt>
                <c:pt idx="7">
                  <c:v>213.2</c:v>
                </c:pt>
                <c:pt idx="8">
                  <c:v>219.8</c:v>
                </c:pt>
                <c:pt idx="9">
                  <c:v>235.8</c:v>
                </c:pt>
                <c:pt idx="10">
                  <c:v>247.1</c:v>
                </c:pt>
                <c:pt idx="11">
                  <c:v>254.1</c:v>
                </c:pt>
                <c:pt idx="12">
                  <c:v>262.10000000000002</c:v>
                </c:pt>
                <c:pt idx="13">
                  <c:v>265.89999999999998</c:v>
                </c:pt>
                <c:pt idx="14">
                  <c:v>274.60000000000002</c:v>
                </c:pt>
                <c:pt idx="15">
                  <c:v>271.60000000000002</c:v>
                </c:pt>
                <c:pt idx="16">
                  <c:v>277.89999999999998</c:v>
                </c:pt>
                <c:pt idx="17">
                  <c:v>270.5</c:v>
                </c:pt>
                <c:pt idx="18">
                  <c:v>273.10000000000002</c:v>
                </c:pt>
                <c:pt idx="19">
                  <c:v>262.8</c:v>
                </c:pt>
                <c:pt idx="20">
                  <c:v>256.39999999999998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1EB-4BC4-A464-B6A94267A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9780240"/>
        <c:axId val="589780896"/>
      </c:lineChart>
      <c:catAx>
        <c:axId val="589780240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89780896"/>
        <c:crosses val="autoZero"/>
        <c:auto val="1"/>
        <c:lblAlgn val="ctr"/>
        <c:lblOffset val="100"/>
        <c:tickLblSkip val="5"/>
        <c:noMultiLvlLbl val="0"/>
      </c:catAx>
      <c:valAx>
        <c:axId val="58978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89780240"/>
        <c:crossesAt val="0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9F009-6D03-AC46-ACDF-A4DE70D5DAA7}" type="datetimeFigureOut">
              <a:rPr lang="en-FI" smtClean="0"/>
              <a:t>03/31/2023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DDAB0-29F5-3942-8CC0-FA25C0FB52B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83374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A4A29-4019-B544-9562-0F64C80E7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899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580BEB-F20C-6848-B9EF-F535B816B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866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8C5643-F0A8-E145-8823-8957798F67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0391" y="348945"/>
            <a:ext cx="1451219" cy="3480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4A839C-7461-4E43-A268-F021A5C00F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176963"/>
            <a:ext cx="12190255" cy="34920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99EAA0E-428B-E048-85DF-DB829EA5E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837" y="34042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35DC4C67-526F-E845-9740-A95D1EBCB1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29619" y="340421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3520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5AC5E2-A78C-F24E-AB76-DB9D6C7F6E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61844"/>
            <a:ext cx="4063416" cy="34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0F638B-A5CD-5044-BB1D-F944609368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93200" y="6161844"/>
            <a:ext cx="1451219" cy="348078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353F43A-E8D0-2342-AA89-B35B0522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01219" y="34042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910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l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0F638B-A5CD-5044-BB1D-F944609368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3200" y="6161844"/>
            <a:ext cx="1451219" cy="348078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353F43A-E8D0-2342-AA89-B35B0522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01219" y="34042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81208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931E6-D240-094F-9238-20CD2B294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1FD5F-BE06-444F-AA89-5302FDCB7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19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8E032-6E52-534C-BF31-08D433CD6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491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898BD8-2756-2541-A79C-002CF046DB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61844"/>
            <a:ext cx="4063416" cy="34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9D3FA8-CE09-CF4F-8AC1-7E9FA2BC8D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93200" y="6161844"/>
            <a:ext cx="1451219" cy="348078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BE4E681-2040-2341-9174-BC8142D2FC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01219" y="34042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09465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CC42F-99A0-DF41-BFB9-6F90D0F56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39B8A9-C4F9-0246-BF28-342C33211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191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1892A-C874-D544-9704-48E8F4E31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491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6949CA-739D-B942-81E4-4EEDA5616D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61844"/>
            <a:ext cx="4063416" cy="34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FD4105-1A94-0245-BA9A-070F3E3C6C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93200" y="6161844"/>
            <a:ext cx="1451219" cy="348078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BEC4C77-4E43-8D4A-896D-A6E1EBDB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01219" y="34042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51322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CE4792-6295-2542-A428-29B9BD32C9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997" y="2277836"/>
            <a:ext cx="2322007" cy="230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14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A4A29-4019-B544-9562-0F64C80E7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9149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580BEB-F20C-6848-B9EF-F535B816B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116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2C4CCA-11B0-1445-A3B7-34D17A86D4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3200" y="6161844"/>
            <a:ext cx="1451219" cy="34807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C2F41D2-1FE3-EF4A-8916-DEFF77A6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600" y="6176963"/>
            <a:ext cx="11625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7C8BF2B7-6CC0-EF46-A4F4-8FA5266FA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08166" y="617696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34426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A50C73-4C56-DF42-826A-731B241E8DE6}"/>
              </a:ext>
            </a:extLst>
          </p:cNvPr>
          <p:cNvSpPr/>
          <p:nvPr userDrawn="1"/>
        </p:nvSpPr>
        <p:spPr>
          <a:xfrm>
            <a:off x="0" y="5776128"/>
            <a:ext cx="12192000" cy="1081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694A86-AD52-224B-8288-CD89DDBC95F8}"/>
              </a:ext>
            </a:extLst>
          </p:cNvPr>
          <p:cNvSpPr/>
          <p:nvPr userDrawn="1"/>
        </p:nvSpPr>
        <p:spPr>
          <a:xfrm>
            <a:off x="0" y="0"/>
            <a:ext cx="12192000" cy="19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A26348-4814-0D44-AE81-FC1405960FBF}"/>
              </a:ext>
            </a:extLst>
          </p:cNvPr>
          <p:cNvSpPr/>
          <p:nvPr userDrawn="1"/>
        </p:nvSpPr>
        <p:spPr>
          <a:xfrm rot="5400000">
            <a:off x="-2788422" y="2788421"/>
            <a:ext cx="5776131" cy="1992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A31C32-040B-9147-AC10-AB29288FE194}"/>
              </a:ext>
            </a:extLst>
          </p:cNvPr>
          <p:cNvSpPr/>
          <p:nvPr userDrawn="1"/>
        </p:nvSpPr>
        <p:spPr>
          <a:xfrm rot="5400000">
            <a:off x="9210138" y="2782567"/>
            <a:ext cx="5764429" cy="1992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A4A29-4019-B544-9562-0F64C80E7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040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580BEB-F20C-6848-B9EF-F535B816B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080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C2F41D2-1FE3-EF4A-8916-DEFF77A6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600" y="6176963"/>
            <a:ext cx="11625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7C8BF2B7-6CC0-EF46-A4F4-8FA5266FA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08166" y="617696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EC84BD-55ED-0545-ACDB-BD4C109446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5861" y="6161844"/>
            <a:ext cx="1453236" cy="3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8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50AB62-8563-A941-95BB-A9A274DF14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3200" y="6161844"/>
            <a:ext cx="1451219" cy="34807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A09889C-6747-9E45-BC47-DED2BC30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F7C5EE-E730-DD40-8380-973272F0A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809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8B7FCD6-F299-5F4E-A538-0E4AB8479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600" y="6176963"/>
            <a:ext cx="11625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9A1F813A-A3DB-1146-A547-8214789E31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08166" y="617696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92185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627E3-F64D-FD43-8FEA-CCEBBE3C3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05546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6D7C0-3E07-ED4B-977F-CC31ABF33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85271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B77A73-8E18-D24F-AE18-59D3BA4BD1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3200" y="6161844"/>
            <a:ext cx="1451219" cy="348078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7725CF4-B5B2-BB42-9F97-BCFCDB517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600" y="6176963"/>
            <a:ext cx="11625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F84B01E4-1F7E-BD4B-B28D-EEE75DABDA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08166" y="617696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6654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080B5-BB21-A64C-B8D2-6743E4563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D4241-E431-FE4A-9B15-65F6AC3FFB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76446" cy="39809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8B60C-A5DC-4448-A575-3D267665C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7354" y="1825625"/>
            <a:ext cx="4976445" cy="39809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42D027-BDBD-C34D-B268-FF100C5D49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3200" y="6161844"/>
            <a:ext cx="1451219" cy="348078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71E7B5D-3BC9-1549-B643-6F3974DF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600" y="6176963"/>
            <a:ext cx="11625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3D10B682-AD75-6B44-A258-19196EAC1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08166" y="617696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6434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E2B6A83-5247-F343-897B-85AEC42F0FD8}"/>
              </a:ext>
            </a:extLst>
          </p:cNvPr>
          <p:cNvSpPr/>
          <p:nvPr userDrawn="1"/>
        </p:nvSpPr>
        <p:spPr>
          <a:xfrm>
            <a:off x="0" y="0"/>
            <a:ext cx="12192000" cy="19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748403-03E9-184A-BB99-90F43BC28AEC}"/>
              </a:ext>
            </a:extLst>
          </p:cNvPr>
          <p:cNvSpPr/>
          <p:nvPr userDrawn="1"/>
        </p:nvSpPr>
        <p:spPr>
          <a:xfrm>
            <a:off x="0" y="6660000"/>
            <a:ext cx="12192000" cy="19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22B098-BF1E-014E-B542-07CB59F7B645}"/>
              </a:ext>
            </a:extLst>
          </p:cNvPr>
          <p:cNvSpPr/>
          <p:nvPr userDrawn="1"/>
        </p:nvSpPr>
        <p:spPr>
          <a:xfrm rot="5400000">
            <a:off x="-3329355" y="3329353"/>
            <a:ext cx="6858001" cy="1992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4B87B8-848F-FD44-98FB-B1327D2F0C50}"/>
              </a:ext>
            </a:extLst>
          </p:cNvPr>
          <p:cNvSpPr/>
          <p:nvPr userDrawn="1"/>
        </p:nvSpPr>
        <p:spPr>
          <a:xfrm rot="5400000">
            <a:off x="8663354" y="3329353"/>
            <a:ext cx="6858001" cy="1992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914831-FC5D-2D4B-9B1C-715331432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899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E18D5A3-35F9-584F-869F-92150257F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866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52858B4-00C8-2D4B-9132-EB4D118D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419" y="73720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3F58D089-42FC-9649-AE73-F47F231FF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28239" y="73720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endParaRPr lang="en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FC78D9-9153-E141-8B4B-380F5729C8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0391" y="745727"/>
            <a:ext cx="1451219" cy="3480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5FCAB7-9938-A44F-9AAD-BAD839CE9E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9288" y="5763981"/>
            <a:ext cx="4063416" cy="3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29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39DDC-1BA4-F04C-9379-2AD216B13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ADE54-41AA-444E-82E6-BBEE75ABD2F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21788"/>
            <a:ext cx="4974859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42E20-44A8-F947-AB93-9AF0CA6C7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74858" cy="33014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5377DC-4FAC-CF4C-811D-2400EBB4F69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77352" y="1621788"/>
            <a:ext cx="4978035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282B4-DE71-B541-9BF0-905489771F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77354" y="2505075"/>
            <a:ext cx="4978034" cy="33014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A84A46-54D1-FF41-83BC-7A097FA676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3200" y="6161844"/>
            <a:ext cx="1451219" cy="34807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0AA016D-4ABF-0245-9AA3-7196010C9A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600" y="6176963"/>
            <a:ext cx="11625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6A8A2F64-0148-6343-A460-2E2FC81CB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8166" y="617696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72313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igh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64C204-865C-D44D-AE45-CCD148FD79CF}"/>
              </a:ext>
            </a:extLst>
          </p:cNvPr>
          <p:cNvSpPr/>
          <p:nvPr userDrawn="1"/>
        </p:nvSpPr>
        <p:spPr>
          <a:xfrm>
            <a:off x="9064379" y="0"/>
            <a:ext cx="31276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42D027-BDBD-C34D-B268-FF100C5D49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3200" y="6161844"/>
            <a:ext cx="1451219" cy="34807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BE9743B-F34B-0A4F-A1D6-9C5FCAF5F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77481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445F886-1C32-1842-9BD5-BD9C7B5C4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06712" y="1825625"/>
            <a:ext cx="2437707" cy="398091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66078A8-2B1E-DF4D-8C6B-1F91DE9DF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377481" cy="39809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830AFA4-2F7D-E24F-B934-4AEB455CC8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600" y="6176963"/>
            <a:ext cx="11625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6ED20014-C351-5E41-8331-17DEEFE8D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08166" y="617696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29591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64C204-865C-D44D-AE45-CCD148FD79CF}"/>
              </a:ext>
            </a:extLst>
          </p:cNvPr>
          <p:cNvSpPr/>
          <p:nvPr userDrawn="1"/>
        </p:nvSpPr>
        <p:spPr>
          <a:xfrm>
            <a:off x="9064379" y="0"/>
            <a:ext cx="31276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42D027-BDBD-C34D-B268-FF100C5D49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3200" y="6161844"/>
            <a:ext cx="1451219" cy="34807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DC1F48A-B377-F944-BC29-AD7BB8F1E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46957"/>
            <a:ext cx="7377481" cy="54595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7A89C38-3681-8A4B-AE4C-F9BE27515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06712" y="340421"/>
            <a:ext cx="2437707" cy="5466117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3B7AC681-67FE-4148-AC9D-BA5148AD9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600" y="6176963"/>
            <a:ext cx="11625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02D47659-C24F-704E-B032-451AFA1B41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08166" y="617696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23659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BE75C-7B0D-2B4B-A73E-7ECA49F8E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874424-2F66-3641-AC65-C6E33FFF15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3200" y="6161844"/>
            <a:ext cx="1451219" cy="34807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B3137BD-D5F7-7E43-8FCA-C6AAD6C70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600" y="6176963"/>
            <a:ext cx="11625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07299BE4-BE9F-6240-A583-49DACDBA6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08166" y="617696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20308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0F638B-A5CD-5044-BB1D-F944609368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3200" y="6161844"/>
            <a:ext cx="1451219" cy="34807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7979584-5334-3D4E-99F2-6EE02D9F64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600" y="6176963"/>
            <a:ext cx="11625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3BFD130-69B8-C041-B458-9B361DE30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08166" y="617696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284052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l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0F638B-A5CD-5044-BB1D-F944609368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3200" y="6161844"/>
            <a:ext cx="1451219" cy="34807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BB53C90-0E13-DB42-816B-D0B097DFCB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600" y="6176963"/>
            <a:ext cx="11625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CA614E13-11EA-7444-9692-906105630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08166" y="617696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603077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931E6-D240-094F-9238-20CD2B294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1FD5F-BE06-444F-AA89-5302FDCB7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19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8E032-6E52-534C-BF31-08D433CD6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491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9D3FA8-CE09-CF4F-8AC1-7E9FA2BC8D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3200" y="6161844"/>
            <a:ext cx="1451219" cy="348078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E18069E-D0BE-2F4F-AA9E-DAA933AEC1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600" y="6176963"/>
            <a:ext cx="11625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48841FAA-D428-A848-9310-C63B71B5C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08166" y="617696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47166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CC42F-99A0-DF41-BFB9-6F90D0F56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39B8A9-C4F9-0246-BF28-342C33211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191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1892A-C874-D544-9704-48E8F4E31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491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D4105-1A94-0245-BA9A-070F3E3C6C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3200" y="6161844"/>
            <a:ext cx="1451219" cy="348078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073DB8F-DD32-4A47-B853-0EB524B8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600" y="6176963"/>
            <a:ext cx="11625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0B942D42-E4F9-164E-97D7-66E215222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08166" y="617696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636966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CE4792-6295-2542-A428-29B9BD32C9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997" y="2277836"/>
            <a:ext cx="2322007" cy="230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08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A4A29-4019-B544-9562-0F64C80E7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9149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580BEB-F20C-6848-B9EF-F535B816B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116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2C4CCA-11B0-1445-A3B7-34D17A86D4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3200" y="6161844"/>
            <a:ext cx="1451219" cy="34807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32B171-2F54-BD47-833C-4AA4F0157C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600" y="6176963"/>
            <a:ext cx="11625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2283510D-CB78-9A43-9D4B-71936F8E09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08166" y="617696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2721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14A54DD-56CF-844F-9391-6525FFCCB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61844"/>
            <a:ext cx="4063416" cy="34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50AB62-8563-A941-95BB-A9A274DF14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93200" y="6161844"/>
            <a:ext cx="1451219" cy="348078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50CE9AB-3F82-D242-876D-0AEAA43A31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01219" y="34042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09889C-6747-9E45-BC47-DED2BC30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F7C5EE-E730-DD40-8380-973272F0A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809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12899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B3E42F-D3F6-D14A-A6C3-9E886D328BFA}"/>
              </a:ext>
            </a:extLst>
          </p:cNvPr>
          <p:cNvSpPr/>
          <p:nvPr userDrawn="1"/>
        </p:nvSpPr>
        <p:spPr>
          <a:xfrm>
            <a:off x="0" y="5776128"/>
            <a:ext cx="12192000" cy="1081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2B6A83-5247-F343-897B-85AEC42F0FD8}"/>
              </a:ext>
            </a:extLst>
          </p:cNvPr>
          <p:cNvSpPr/>
          <p:nvPr userDrawn="1"/>
        </p:nvSpPr>
        <p:spPr>
          <a:xfrm>
            <a:off x="0" y="0"/>
            <a:ext cx="12192000" cy="19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22B098-BF1E-014E-B542-07CB59F7B645}"/>
              </a:ext>
            </a:extLst>
          </p:cNvPr>
          <p:cNvSpPr/>
          <p:nvPr userDrawn="1"/>
        </p:nvSpPr>
        <p:spPr>
          <a:xfrm rot="5400000">
            <a:off x="-2788422" y="2788421"/>
            <a:ext cx="5776131" cy="1992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4B87B8-848F-FD44-98FB-B1327D2F0C50}"/>
              </a:ext>
            </a:extLst>
          </p:cNvPr>
          <p:cNvSpPr/>
          <p:nvPr userDrawn="1"/>
        </p:nvSpPr>
        <p:spPr>
          <a:xfrm rot="5400000">
            <a:off x="9210138" y="2782567"/>
            <a:ext cx="5764429" cy="1992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914831-FC5D-2D4B-9B1C-715331432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040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E18D5A3-35F9-584F-869F-92150257F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080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22374E-C660-454D-B43E-8BA1959D96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5861" y="6161844"/>
            <a:ext cx="1453236" cy="34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C62448-A9E7-2C48-B140-7E46AB3C64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95861" y="2800350"/>
            <a:ext cx="1453236" cy="349200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3DD4B72-9FE9-034B-8673-FC2D713755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600" y="6176963"/>
            <a:ext cx="11625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E0F8C180-790B-FC40-8168-F9C6747576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08166" y="617696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77953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50AB62-8563-A941-95BB-A9A274DF14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3200" y="6161844"/>
            <a:ext cx="1451219" cy="34807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A09889C-6747-9E45-BC47-DED2BC30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F7C5EE-E730-DD40-8380-973272F0A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809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D985698-0073-2D41-AD07-47DBB36DF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600" y="6176963"/>
            <a:ext cx="11625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2D9BF434-DA68-DA46-8162-3CB1B7B79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08166" y="617696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778949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627E3-F64D-FD43-8FEA-CCEBBE3C3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05546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6D7C0-3E07-ED4B-977F-CC31ABF33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85271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B77A73-8E18-D24F-AE18-59D3BA4BD1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3200" y="6161844"/>
            <a:ext cx="1451219" cy="348078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467CFFE-BFAB-0D4F-9A82-EF194C3F70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600" y="6176963"/>
            <a:ext cx="11625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CE96146-01FD-D246-ADBE-BE66A686D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08166" y="617696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718489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ECE1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5263E2-0172-224C-87B4-50F6D1FC6939}"/>
              </a:ext>
            </a:extLst>
          </p:cNvPr>
          <p:cNvSpPr/>
          <p:nvPr userDrawn="1"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C080B5-BB21-A64C-B8D2-6743E4563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D4241-E431-FE4A-9B15-65F6AC3FFB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76446" cy="39809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8B60C-A5DC-4448-A575-3D267665C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7354" y="1825625"/>
            <a:ext cx="4976445" cy="39809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42D027-BDBD-C34D-B268-FF100C5D49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3200" y="6161844"/>
            <a:ext cx="1451219" cy="348078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E6BA49F-9270-DB4E-9C5F-7CB6EE5BC0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600" y="6176963"/>
            <a:ext cx="11625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60E9BE23-F6F0-0D4F-A0AB-44BD6258C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08166" y="617696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99442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ECE1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7FC07A-A3B5-CD49-B665-ED6D28D30023}"/>
              </a:ext>
            </a:extLst>
          </p:cNvPr>
          <p:cNvSpPr/>
          <p:nvPr userDrawn="1"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39DDC-1BA4-F04C-9379-2AD216B13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ADE54-41AA-444E-82E6-BBEE75ABD2F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21788"/>
            <a:ext cx="4974859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42E20-44A8-F947-AB93-9AF0CA6C7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74858" cy="33014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5377DC-4FAC-CF4C-811D-2400EBB4F69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77352" y="1621788"/>
            <a:ext cx="4978035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282B4-DE71-B541-9BF0-905489771F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77354" y="2505075"/>
            <a:ext cx="4978034" cy="33014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A84A46-54D1-FF41-83BC-7A097FA676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3200" y="6161844"/>
            <a:ext cx="1451219" cy="34807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74E4666-3014-834A-89FB-6A95D0868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600" y="6176963"/>
            <a:ext cx="11625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6C937167-9C68-CD43-80A0-1A3377BB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8166" y="617696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621880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ighlight">
    <p:bg>
      <p:bgPr>
        <a:solidFill>
          <a:srgbClr val="ECE1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64C204-865C-D44D-AE45-CCD148FD79CF}"/>
              </a:ext>
            </a:extLst>
          </p:cNvPr>
          <p:cNvSpPr/>
          <p:nvPr userDrawn="1"/>
        </p:nvSpPr>
        <p:spPr>
          <a:xfrm>
            <a:off x="9064379" y="0"/>
            <a:ext cx="31276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42D027-BDBD-C34D-B268-FF100C5D49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3200" y="6161844"/>
            <a:ext cx="1451219" cy="34807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BE9743B-F34B-0A4F-A1D6-9C5FCAF5F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77481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445F886-1C32-1842-9BD5-BD9C7B5C4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06712" y="1825625"/>
            <a:ext cx="2437707" cy="398091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66078A8-2B1E-DF4D-8C6B-1F91DE9DF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377481" cy="39809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DF27CF3-047C-C44A-9B18-C3BA1FB9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600" y="6176963"/>
            <a:ext cx="11625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B020F02E-F912-D346-A3CC-E651DD52E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08166" y="617696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31322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">
    <p:bg>
      <p:bgPr>
        <a:solidFill>
          <a:srgbClr val="ECE1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64C204-865C-D44D-AE45-CCD148FD79CF}"/>
              </a:ext>
            </a:extLst>
          </p:cNvPr>
          <p:cNvSpPr/>
          <p:nvPr userDrawn="1"/>
        </p:nvSpPr>
        <p:spPr>
          <a:xfrm>
            <a:off x="9064379" y="0"/>
            <a:ext cx="31276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42D027-BDBD-C34D-B268-FF100C5D49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3200" y="6161844"/>
            <a:ext cx="1451219" cy="34807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DC1F48A-B377-F944-BC29-AD7BB8F1E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46957"/>
            <a:ext cx="7377481" cy="54595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7A89C38-3681-8A4B-AE4C-F9BE27515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06712" y="340421"/>
            <a:ext cx="2437707" cy="546611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73752C5-276E-D64E-BF59-39845D1DB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600" y="6176963"/>
            <a:ext cx="11625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C48005F9-3A4D-8A40-BCE6-B863AB5B68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08166" y="617696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554005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BE75C-7B0D-2B4B-A73E-7ECA49F8E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874424-2F66-3641-AC65-C6E33FFF15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3200" y="6161844"/>
            <a:ext cx="1451219" cy="34807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7E7E362-7718-2D45-A804-914838413B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600" y="6176963"/>
            <a:ext cx="11625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A3E659C6-5693-0E4C-93C3-90FB65754E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08166" y="617696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080579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0F638B-A5CD-5044-BB1D-F944609368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3200" y="6161844"/>
            <a:ext cx="1451219" cy="34807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3DEEF2E-78B5-A64F-BD9D-18ECB73155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600" y="6176963"/>
            <a:ext cx="11625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0442803-ED0A-A44B-B471-9CA27D5355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08166" y="617696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879715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l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0F638B-A5CD-5044-BB1D-F944609368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3200" y="6161844"/>
            <a:ext cx="1451219" cy="34807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6E20C30-EAC3-4C41-9B1D-ACF851145E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600" y="6176963"/>
            <a:ext cx="11625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8261ECE4-EEF6-9D46-A751-B7EFEC3D5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08166" y="617696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4835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627E3-F64D-FD43-8FEA-CCEBBE3C3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05546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6D7C0-3E07-ED4B-977F-CC31ABF33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85271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69CCBC-CE97-AA40-9C5C-51A6B6D34A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61844"/>
            <a:ext cx="4063416" cy="34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D4E877-8EDB-DC45-9725-F671D8C8F4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70391" y="6161844"/>
            <a:ext cx="1451219" cy="3480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CFDACA-C088-E44D-9504-40B559DC2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584" y="6161844"/>
            <a:ext cx="4063416" cy="34920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48BE788-9631-6A42-B166-9C3F567BFC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01219" y="34042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390281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931E6-D240-094F-9238-20CD2B294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1FD5F-BE06-444F-AA89-5302FDCB7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19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8E032-6E52-534C-BF31-08D433CD6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491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9D3FA8-CE09-CF4F-8AC1-7E9FA2BC8D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3200" y="6161844"/>
            <a:ext cx="1451219" cy="348078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A627738-5FDE-3549-99E4-3CEA980C30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600" y="6176963"/>
            <a:ext cx="11625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F6C06410-8D75-1C42-80DC-F4A52391F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08166" y="617696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946338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CC42F-99A0-DF41-BFB9-6F90D0F56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39B8A9-C4F9-0246-BF28-342C33211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191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1892A-C874-D544-9704-48E8F4E31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491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D4105-1A94-0245-BA9A-070F3E3C6C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3200" y="6161844"/>
            <a:ext cx="1451219" cy="348078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3721146-539E-D34F-8698-93D5BF9438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600" y="6176963"/>
            <a:ext cx="11625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50F0C340-2D50-F54C-8E74-C0C4D93F1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08166" y="617696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257842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CE4792-6295-2542-A428-29B9BD32C9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997" y="2277836"/>
            <a:ext cx="2322007" cy="230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9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ECE1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5263E2-0172-224C-87B4-50F6D1FC6939}"/>
              </a:ext>
            </a:extLst>
          </p:cNvPr>
          <p:cNvSpPr/>
          <p:nvPr userDrawn="1"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C080B5-BB21-A64C-B8D2-6743E4563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D4241-E431-FE4A-9B15-65F6AC3FFB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76446" cy="39809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8B60C-A5DC-4448-A575-3D267665C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7354" y="1825625"/>
            <a:ext cx="4976445" cy="39809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046CAF-2411-AC4A-B11A-537783968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61844"/>
            <a:ext cx="4063416" cy="349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42D027-BDBD-C34D-B268-FF100C5D4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93200" y="6161844"/>
            <a:ext cx="1451219" cy="34807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718E406-F3C2-0540-98A2-4FC4AB939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01219" y="34042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7308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ECE1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7FC07A-A3B5-CD49-B665-ED6D28D30023}"/>
              </a:ext>
            </a:extLst>
          </p:cNvPr>
          <p:cNvSpPr/>
          <p:nvPr userDrawn="1"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39DDC-1BA4-F04C-9379-2AD216B13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ADE54-41AA-444E-82E6-BBEE75ABD2F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21788"/>
            <a:ext cx="4974859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42E20-44A8-F947-AB93-9AF0CA6C7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74858" cy="33014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5377DC-4FAC-CF4C-811D-2400EBB4F69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77352" y="1621788"/>
            <a:ext cx="4978035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282B4-DE71-B541-9BF0-905489771F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77354" y="2505075"/>
            <a:ext cx="4978034" cy="33014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E670B1-1BB6-694F-B814-CF54CAEB7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61844"/>
            <a:ext cx="4063416" cy="349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A84A46-54D1-FF41-83BC-7A097FA676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93200" y="6161844"/>
            <a:ext cx="1451219" cy="348078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662DBE3-371F-9347-8689-78B278D942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01219" y="34042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50212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ighlight">
    <p:bg>
      <p:bgPr>
        <a:solidFill>
          <a:srgbClr val="ECE1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64C204-865C-D44D-AE45-CCD148FD79CF}"/>
              </a:ext>
            </a:extLst>
          </p:cNvPr>
          <p:cNvSpPr/>
          <p:nvPr userDrawn="1"/>
        </p:nvSpPr>
        <p:spPr>
          <a:xfrm>
            <a:off x="9064379" y="0"/>
            <a:ext cx="31276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42D027-BDBD-C34D-B268-FF100C5D49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3200" y="6161844"/>
            <a:ext cx="1451219" cy="34807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718E406-F3C2-0540-98A2-4FC4AB939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01219" y="34042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BE9743B-F34B-0A4F-A1D6-9C5FCAF5F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77481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445F886-1C32-1842-9BD5-BD9C7B5C4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06712" y="1825625"/>
            <a:ext cx="2437707" cy="398091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66078A8-2B1E-DF4D-8C6B-1F91DE9DF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377481" cy="39809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24297F7-0692-2E4E-8A1B-9D0B6FAF79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61844"/>
            <a:ext cx="4063416" cy="3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">
    <p:bg>
      <p:bgPr>
        <a:solidFill>
          <a:srgbClr val="ECE1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64C204-865C-D44D-AE45-CCD148FD79CF}"/>
              </a:ext>
            </a:extLst>
          </p:cNvPr>
          <p:cNvSpPr/>
          <p:nvPr userDrawn="1"/>
        </p:nvSpPr>
        <p:spPr>
          <a:xfrm>
            <a:off x="9064379" y="0"/>
            <a:ext cx="31276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42D027-BDBD-C34D-B268-FF100C5D49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3200" y="6161844"/>
            <a:ext cx="1451219" cy="34807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718E406-F3C2-0540-98A2-4FC4AB939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01219" y="34042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DC1F48A-B377-F944-BC29-AD7BB8F1E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46956"/>
            <a:ext cx="7377481" cy="61629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7A89C38-3681-8A4B-AE4C-F9BE27515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06712" y="340421"/>
            <a:ext cx="2437707" cy="546611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6928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BE75C-7B0D-2B4B-A73E-7ECA49F8E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20A076-1C4C-084F-B67A-0B77BE06F0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61844"/>
            <a:ext cx="4063416" cy="349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874424-2F66-3641-AC65-C6E33FFF15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93200" y="6161844"/>
            <a:ext cx="1451219" cy="348078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755AA06-340F-6944-8F58-856E9121F6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01219" y="34042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047DDA80-3962-5E45-91D4-A7EB68A89B1B}" type="datetime1">
              <a:rPr lang="fi-FI" smtClean="0"/>
              <a:pPr/>
              <a:t>31.3.2023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3924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1A6C24-F821-D541-9717-C70D8506E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E3337-34A3-E244-8D2E-AEA115A37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3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27117-F58F-2A4B-A572-3D487CBA12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65A6F684-BA70-994E-A575-CD98573791F2}" type="datetime1">
              <a:rPr lang="fi-FI" smtClean="0"/>
              <a:pPr/>
              <a:t>31.3.2023</a:t>
            </a:fld>
            <a:endParaRPr lang="en-FI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EEA34CBE-D2BB-0544-88EB-8EF57A899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17696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4857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1" r:id="rId2"/>
    <p:sldLayoutId id="2147483663" r:id="rId3"/>
    <p:sldLayoutId id="2147483664" r:id="rId4"/>
    <p:sldLayoutId id="2147483665" r:id="rId5"/>
    <p:sldLayoutId id="2147483666" r:id="rId6"/>
    <p:sldLayoutId id="2147483673" r:id="rId7"/>
    <p:sldLayoutId id="2147483675" r:id="rId8"/>
    <p:sldLayoutId id="2147483667" r:id="rId9"/>
    <p:sldLayoutId id="2147483668" r:id="rId10"/>
    <p:sldLayoutId id="2147483672" r:id="rId11"/>
    <p:sldLayoutId id="2147483669" r:id="rId12"/>
    <p:sldLayoutId id="2147483670" r:id="rId13"/>
    <p:sldLayoutId id="2147483674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1A6C24-F821-D541-9717-C70D8506E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E3337-34A3-E244-8D2E-AEA115A37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3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27117-F58F-2A4B-A572-3D487CBA12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5600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65A6F684-BA70-994E-A575-CD98573791F2}" type="datetime1">
              <a:rPr lang="fi-FI" smtClean="0"/>
              <a:pPr/>
              <a:t>31.3.2023</a:t>
            </a:fld>
            <a:endParaRPr lang="en-FI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EEA34CBE-D2BB-0544-88EB-8EF57A899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29200" y="617696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7663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05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21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1A6C24-F821-D541-9717-C70D8506E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E3337-34A3-E244-8D2E-AEA115A37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3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27117-F58F-2A4B-A572-3D487CBA12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5600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65A6F684-BA70-994E-A575-CD98573791F2}" type="datetime1">
              <a:rPr lang="fi-FI" smtClean="0"/>
              <a:pPr/>
              <a:t>31.3.2023</a:t>
            </a:fld>
            <a:endParaRPr lang="en-FI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EEA34CBE-D2BB-0544-88EB-8EF57A899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29200" y="617696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8054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FFC1-1EEB-FB44-B951-9987E5355F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i-FI" sz="6600" dirty="0"/>
              <a:t>Koulutus, teknologia ja tuottavuus</a:t>
            </a:r>
            <a:endParaRPr lang="en-FI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81C526-B778-9F41-98C6-C9516E73EB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200"/>
              </a:spcBef>
            </a:pPr>
            <a:r>
              <a:rPr lang="fi-FI" dirty="0"/>
              <a:t>Raportin julkistus, Akava Works, 5.4.2023</a:t>
            </a:r>
          </a:p>
          <a:p>
            <a:pPr>
              <a:spcBef>
                <a:spcPts val="200"/>
              </a:spcBef>
            </a:pPr>
            <a:endParaRPr lang="fi-FI" dirty="0">
              <a:cs typeface="Arial" panose="020B0604020202020204"/>
            </a:endParaRPr>
          </a:p>
          <a:p>
            <a:pPr>
              <a:spcBef>
                <a:spcPts val="200"/>
              </a:spcBef>
            </a:pPr>
            <a:r>
              <a:rPr lang="fi-FI" dirty="0"/>
              <a:t>Mika Maliranta, professori, Jyväskylän yliopisto ja johtaja, </a:t>
            </a:r>
            <a:r>
              <a:rPr lang="fi-FI" dirty="0" err="1"/>
              <a:t>Labore</a:t>
            </a:r>
            <a:r>
              <a:rPr lang="fi-FI" dirty="0"/>
              <a:t> </a:t>
            </a:r>
            <a:endParaRPr lang="fi-FI" dirty="0">
              <a:cs typeface="Arial" panose="020B0604020202020204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14EE5-67DB-BE45-9A3E-29C378D6D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5.4.2023</a:t>
            </a:r>
            <a:endParaRPr lang="en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32AE0C-39F9-B542-BBCD-CBF1ED78B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Mika Maliranta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77674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291B8-C353-2402-31A2-5BAE57F07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42" y="319040"/>
            <a:ext cx="1164362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i-FI" sz="3600"/>
              <a:t>T&amp;K-panostukset korkeakoulusektorilla, menot per väestö</a:t>
            </a:r>
            <a:r>
              <a:rPr lang="fi-FI"/>
              <a:t> </a:t>
            </a:r>
            <a:br>
              <a:rPr lang="fi-FI"/>
            </a:br>
            <a:r>
              <a:rPr lang="fi-FI" sz="3100"/>
              <a:t>ostovoimakorjaus ja vuoden 2005 hinnoin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C00565E-EBA2-9BC5-9DDC-7A663D797C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495720"/>
              </p:ext>
            </p:extLst>
          </p:nvPr>
        </p:nvGraphicFramePr>
        <p:xfrm>
          <a:off x="920733" y="1584755"/>
          <a:ext cx="8994366" cy="5158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4A35787-396C-772D-EA4E-111DA0FEABA6}"/>
              </a:ext>
            </a:extLst>
          </p:cNvPr>
          <p:cNvSpPr txBox="1"/>
          <p:nvPr/>
        </p:nvSpPr>
        <p:spPr>
          <a:xfrm>
            <a:off x="10260270" y="6492875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Lähde: Eurostat</a:t>
            </a:r>
          </a:p>
        </p:txBody>
      </p:sp>
    </p:spTree>
    <p:extLst>
      <p:ext uri="{BB962C8B-B14F-4D97-AF65-F5344CB8AC3E}">
        <p14:creationId xmlns:p14="http://schemas.microsoft.com/office/powerpoint/2010/main" val="94225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291B8-C353-2402-31A2-5BAE57F07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42" y="319040"/>
            <a:ext cx="1164362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i-FI" sz="3600"/>
              <a:t>T&amp;K-panostukset korkeakoulusektorilla, menot per väestö</a:t>
            </a:r>
            <a:r>
              <a:rPr lang="fi-FI"/>
              <a:t> </a:t>
            </a:r>
            <a:br>
              <a:rPr lang="fi-FI"/>
            </a:br>
            <a:r>
              <a:rPr lang="fi-FI" sz="3100"/>
              <a:t>ostovoimakorjaus ja vuoden 2005 hinnoin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C00565E-EBA2-9BC5-9DDC-7A663D797C7B}"/>
              </a:ext>
            </a:extLst>
          </p:cNvPr>
          <p:cNvGraphicFramePr>
            <a:graphicFrameLocks/>
          </p:cNvGraphicFramePr>
          <p:nvPr/>
        </p:nvGraphicFramePr>
        <p:xfrm>
          <a:off x="920733" y="1584755"/>
          <a:ext cx="8994366" cy="5158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4A35787-396C-772D-EA4E-111DA0FEABA6}"/>
              </a:ext>
            </a:extLst>
          </p:cNvPr>
          <p:cNvSpPr txBox="1"/>
          <p:nvPr/>
        </p:nvSpPr>
        <p:spPr>
          <a:xfrm>
            <a:off x="10260270" y="6492875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Lähde: Eurostat</a:t>
            </a:r>
          </a:p>
        </p:txBody>
      </p:sp>
    </p:spTree>
    <p:extLst>
      <p:ext uri="{BB962C8B-B14F-4D97-AF65-F5344CB8AC3E}">
        <p14:creationId xmlns:p14="http://schemas.microsoft.com/office/powerpoint/2010/main" val="2397588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09EA4-1189-007C-248A-928A2C74F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Tuottavuus ja palkat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27FD2C-3DB2-3DFF-6DC2-FF62B68CF944}"/>
              </a:ext>
            </a:extLst>
          </p:cNvPr>
          <p:cNvSpPr txBox="1"/>
          <p:nvPr/>
        </p:nvSpPr>
        <p:spPr>
          <a:xfrm rot="20440415">
            <a:off x="4615526" y="3048462"/>
            <a:ext cx="2647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/>
              <a:t>Työn tuottavuus ja työn keskihinta kansantaloudessa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2828117-404C-8254-FFF4-7F85C5FCD13A}"/>
              </a:ext>
            </a:extLst>
          </p:cNvPr>
          <p:cNvCxnSpPr>
            <a:cxnSpLocks/>
          </p:cNvCxnSpPr>
          <p:nvPr/>
        </p:nvCxnSpPr>
        <p:spPr>
          <a:xfrm flipV="1">
            <a:off x="3408833" y="2340923"/>
            <a:ext cx="0" cy="2604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F6ED2CA-C6D7-9828-E009-2162E1B34A72}"/>
              </a:ext>
            </a:extLst>
          </p:cNvPr>
          <p:cNvCxnSpPr>
            <a:cxnSpLocks/>
          </p:cNvCxnSpPr>
          <p:nvPr/>
        </p:nvCxnSpPr>
        <p:spPr>
          <a:xfrm>
            <a:off x="3408833" y="4944975"/>
            <a:ext cx="3866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00C1AD-AD00-23DC-0098-9EE6D5BB1500}"/>
              </a:ext>
            </a:extLst>
          </p:cNvPr>
          <p:cNvCxnSpPr>
            <a:cxnSpLocks/>
          </p:cNvCxnSpPr>
          <p:nvPr/>
        </p:nvCxnSpPr>
        <p:spPr>
          <a:xfrm flipV="1">
            <a:off x="3501073" y="3097808"/>
            <a:ext cx="3468351" cy="1289881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B0D0E2D-10E4-316D-4402-6960815B696F}"/>
              </a:ext>
            </a:extLst>
          </p:cNvPr>
          <p:cNvSpPr txBox="1"/>
          <p:nvPr/>
        </p:nvSpPr>
        <p:spPr>
          <a:xfrm rot="19374536">
            <a:off x="3239389" y="4267256"/>
            <a:ext cx="1409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/>
              <a:t>Työntekijän palkka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A6BE81-82A2-C85C-A792-646390EC2AF4}"/>
              </a:ext>
            </a:extLst>
          </p:cNvPr>
          <p:cNvCxnSpPr>
            <a:cxnSpLocks/>
          </p:cNvCxnSpPr>
          <p:nvPr/>
        </p:nvCxnSpPr>
        <p:spPr>
          <a:xfrm flipV="1">
            <a:off x="3515181" y="3022482"/>
            <a:ext cx="2282906" cy="1823286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747C12-BB5F-AD42-B962-EC45BB0E733B}"/>
              </a:ext>
            </a:extLst>
          </p:cNvPr>
          <p:cNvCxnSpPr>
            <a:cxnSpLocks/>
          </p:cNvCxnSpPr>
          <p:nvPr/>
        </p:nvCxnSpPr>
        <p:spPr>
          <a:xfrm flipV="1">
            <a:off x="4284759" y="2747967"/>
            <a:ext cx="2282906" cy="1823286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57E9B1-95E1-ED54-C558-9D272A39FBC3}"/>
              </a:ext>
            </a:extLst>
          </p:cNvPr>
          <p:cNvCxnSpPr>
            <a:cxnSpLocks/>
          </p:cNvCxnSpPr>
          <p:nvPr/>
        </p:nvCxnSpPr>
        <p:spPr>
          <a:xfrm flipV="1">
            <a:off x="5073887" y="2491838"/>
            <a:ext cx="2282906" cy="1823286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8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A7581-8CB0-60F6-4747-3078F8F6B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4813" y="22860"/>
            <a:ext cx="3295787" cy="2444046"/>
          </a:xfrm>
        </p:spPr>
        <p:txBody>
          <a:bodyPr>
            <a:normAutofit/>
          </a:bodyPr>
          <a:lstStyle/>
          <a:p>
            <a:r>
              <a:rPr lang="fi-FI" sz="3600"/>
              <a:t>Keskipalkat ja</a:t>
            </a:r>
            <a:br>
              <a:rPr lang="fi-FI" sz="3600"/>
            </a:br>
            <a:r>
              <a:rPr lang="fi-FI" sz="3600"/>
              <a:t>työntekijöiden palkat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356A365-AE8B-7A81-2204-71CE7831F2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543870"/>
              </p:ext>
            </p:extLst>
          </p:nvPr>
        </p:nvGraphicFramePr>
        <p:xfrm>
          <a:off x="248602" y="0"/>
          <a:ext cx="4238625" cy="3246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688EB20-7E55-4C1A-AB7F-B35DF74BE9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377330"/>
              </p:ext>
            </p:extLst>
          </p:nvPr>
        </p:nvGraphicFramePr>
        <p:xfrm>
          <a:off x="4489949" y="1875"/>
          <a:ext cx="4205288" cy="3246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342C48A-F357-44A0-BFFA-EE89475313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338623"/>
              </p:ext>
            </p:extLst>
          </p:nvPr>
        </p:nvGraphicFramePr>
        <p:xfrm>
          <a:off x="250643" y="3251562"/>
          <a:ext cx="4238625" cy="3606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F9785B7-BA48-41EB-A6F8-134CC518B9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653417"/>
              </p:ext>
            </p:extLst>
          </p:nvPr>
        </p:nvGraphicFramePr>
        <p:xfrm>
          <a:off x="4491990" y="3257006"/>
          <a:ext cx="4205288" cy="3603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3065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65A4-B248-58B4-A96C-2EF0B414A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93" y="87418"/>
            <a:ext cx="10703559" cy="942129"/>
          </a:xfrm>
        </p:spPr>
        <p:txBody>
          <a:bodyPr>
            <a:normAutofit fontScale="90000"/>
          </a:bodyPr>
          <a:lstStyle/>
          <a:p>
            <a:pPr algn="ctr"/>
            <a:r>
              <a:rPr lang="fi-FI"/>
              <a:t>Reaalipalkkojen muutokset, </a:t>
            </a:r>
            <a:br>
              <a:rPr lang="fi-FI"/>
            </a:br>
            <a:r>
              <a:rPr lang="fi-FI"/>
              <a:t>5-vuoden aikavälit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8689EF-9D6B-B466-9661-84AA8F34E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50527"/>
              </p:ext>
            </p:extLst>
          </p:nvPr>
        </p:nvGraphicFramePr>
        <p:xfrm>
          <a:off x="1378039" y="1171977"/>
          <a:ext cx="7671133" cy="56244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5286">
                  <a:extLst>
                    <a:ext uri="{9D8B030D-6E8A-4147-A177-3AD203B41FA5}">
                      <a16:colId xmlns:a16="http://schemas.microsoft.com/office/drawing/2014/main" val="1957239750"/>
                    </a:ext>
                  </a:extLst>
                </a:gridCol>
                <a:gridCol w="1841949">
                  <a:extLst>
                    <a:ext uri="{9D8B030D-6E8A-4147-A177-3AD203B41FA5}">
                      <a16:colId xmlns:a16="http://schemas.microsoft.com/office/drawing/2014/main" val="1732637672"/>
                    </a:ext>
                  </a:extLst>
                </a:gridCol>
                <a:gridCol w="1841949">
                  <a:extLst>
                    <a:ext uri="{9D8B030D-6E8A-4147-A177-3AD203B41FA5}">
                      <a16:colId xmlns:a16="http://schemas.microsoft.com/office/drawing/2014/main" val="3499936876"/>
                    </a:ext>
                  </a:extLst>
                </a:gridCol>
                <a:gridCol w="1841949">
                  <a:extLst>
                    <a:ext uri="{9D8B030D-6E8A-4147-A177-3AD203B41FA5}">
                      <a16:colId xmlns:a16="http://schemas.microsoft.com/office/drawing/2014/main" val="1513353199"/>
                    </a:ext>
                  </a:extLst>
                </a:gridCol>
              </a:tblGrid>
              <a:tr h="586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800">
                          <a:effectLst/>
                        </a:rPr>
                        <a:t>Jatkajat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800">
                          <a:effectLst/>
                        </a:rPr>
                        <a:t>Tehtävän vaihtajat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800">
                          <a:effectLst/>
                        </a:rPr>
                        <a:t>Työnantajan vaihtajat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6947537"/>
                  </a:ext>
                </a:extLst>
              </a:tr>
              <a:tr h="262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effectLst/>
                        </a:rPr>
                        <a:t>2000–2005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48191052"/>
                  </a:ext>
                </a:extLst>
              </a:tr>
              <a:tr h="2492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Peruskoulu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11,6 %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13,7 %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13,0 %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47630269"/>
                  </a:ext>
                </a:extLst>
              </a:tr>
              <a:tr h="2492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Ammattikoulu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12,8 %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15,9 %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15,1 %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74959097"/>
                  </a:ext>
                </a:extLst>
              </a:tr>
              <a:tr h="2492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Alempi korkeakoulu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14,4 %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17,7 %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19,3 %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16096862"/>
                  </a:ext>
                </a:extLst>
              </a:tr>
              <a:tr h="2492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Korkeakoulu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17,0 %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21,0 %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24,5 %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77755138"/>
                  </a:ext>
                </a:extLst>
              </a:tr>
              <a:tr h="262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effectLst/>
                        </a:rPr>
                        <a:t>2005–2010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7463271"/>
                  </a:ext>
                </a:extLst>
              </a:tr>
              <a:tr h="2492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Peruskoulu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7,3 %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8,5 %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9,3 %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7161109"/>
                  </a:ext>
                </a:extLst>
              </a:tr>
              <a:tr h="2492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Ammattikoulu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8,5 %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10,7 %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11,3 %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27382239"/>
                  </a:ext>
                </a:extLst>
              </a:tr>
              <a:tr h="2492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Alempi korkeakoulu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10,4 %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14,8 %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14,6 %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3605384"/>
                  </a:ext>
                </a:extLst>
              </a:tr>
              <a:tr h="2492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Korkeakoulu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12,9 %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18,0 %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18,9 %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16649582"/>
                  </a:ext>
                </a:extLst>
              </a:tr>
              <a:tr h="262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effectLst/>
                        </a:rPr>
                        <a:t>2010–2015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61745708"/>
                  </a:ext>
                </a:extLst>
              </a:tr>
              <a:tr h="2492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Peruskoulu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1,8 %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4,5 %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2,8 %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92367280"/>
                  </a:ext>
                </a:extLst>
              </a:tr>
              <a:tr h="2492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Ammattikoulu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2,5 %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6,3 %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4,0 %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36915029"/>
                  </a:ext>
                </a:extLst>
              </a:tr>
              <a:tr h="2492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Alempi korkeakoulu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3,8 %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7,4 %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6,8 %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81190742"/>
                  </a:ext>
                </a:extLst>
              </a:tr>
              <a:tr h="2492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Korkeakoulu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5,7 %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11,4 %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12,1 %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47248283"/>
                  </a:ext>
                </a:extLst>
              </a:tr>
              <a:tr h="262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400">
                          <a:effectLst/>
                        </a:rPr>
                        <a:t>2015–2020</a:t>
                      </a:r>
                      <a:endParaRPr lang="fi-F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84216749"/>
                  </a:ext>
                </a:extLst>
              </a:tr>
              <a:tr h="2492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Peruskoulu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5,1 %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7,4 %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7,0 %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7192198"/>
                  </a:ext>
                </a:extLst>
              </a:tr>
              <a:tr h="2492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Ammattikoulu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6,1 %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9,1 %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8,3 %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63297907"/>
                  </a:ext>
                </a:extLst>
              </a:tr>
              <a:tr h="2492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Alempi korkeakoulu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7,2 %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10,9 %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11,8 %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44680043"/>
                  </a:ext>
                </a:extLst>
              </a:tr>
              <a:tr h="2492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Korkeakoulu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8,4 %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</a:rPr>
                        <a:t>13,9 %</a:t>
                      </a:r>
                      <a:endParaRPr lang="fi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dirty="0">
                          <a:effectLst/>
                        </a:rPr>
                        <a:t>17,4 %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1613954"/>
                  </a:ext>
                </a:extLst>
              </a:tr>
            </a:tbl>
          </a:graphicData>
        </a:graphic>
      </p:graphicFrame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6FDFFDAD-F2B0-4FDC-6D5A-9863A19A15DD}"/>
              </a:ext>
            </a:extLst>
          </p:cNvPr>
          <p:cNvSpPr/>
          <p:nvPr/>
        </p:nvSpPr>
        <p:spPr>
          <a:xfrm>
            <a:off x="9049172" y="5389808"/>
            <a:ext cx="444321" cy="13807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A5E6BF-915A-8EA7-DED8-5FF15BED66A6}"/>
              </a:ext>
            </a:extLst>
          </p:cNvPr>
          <p:cNvSpPr txBox="1"/>
          <p:nvPr/>
        </p:nvSpPr>
        <p:spPr>
          <a:xfrm>
            <a:off x="10233697" y="4879866"/>
            <a:ext cx="20099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Lähde: Laskelmat</a:t>
            </a:r>
          </a:p>
          <a:p>
            <a:r>
              <a:rPr lang="fi-FI" dirty="0"/>
              <a:t>Tilastokeskuksen </a:t>
            </a:r>
          </a:p>
          <a:p>
            <a:r>
              <a:rPr lang="fi-FI" dirty="0"/>
              <a:t>Palkkarakenne-</a:t>
            </a:r>
          </a:p>
          <a:p>
            <a:r>
              <a:rPr lang="fi-FI" dirty="0"/>
              <a:t>aineistoista</a:t>
            </a:r>
          </a:p>
        </p:txBody>
      </p:sp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2C276143-275D-307C-C875-288569956D82}"/>
              </a:ext>
            </a:extLst>
          </p:cNvPr>
          <p:cNvSpPr/>
          <p:nvPr/>
        </p:nvSpPr>
        <p:spPr>
          <a:xfrm>
            <a:off x="4307982" y="5371856"/>
            <a:ext cx="534473" cy="141667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B12556F1-F39B-AB73-2CF2-EC4EBAEF1D49}"/>
              </a:ext>
            </a:extLst>
          </p:cNvPr>
          <p:cNvSpPr/>
          <p:nvPr/>
        </p:nvSpPr>
        <p:spPr>
          <a:xfrm>
            <a:off x="4307982" y="4103135"/>
            <a:ext cx="534473" cy="141667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984AE628-8F1C-1BCB-552D-41D0261F05C3}"/>
              </a:ext>
            </a:extLst>
          </p:cNvPr>
          <p:cNvSpPr/>
          <p:nvPr/>
        </p:nvSpPr>
        <p:spPr>
          <a:xfrm>
            <a:off x="4307981" y="2890925"/>
            <a:ext cx="534473" cy="141667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9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4BB7-5109-E864-D6F2-A1BB6885F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Teknologia, tuottavuus ja osaaminen</a:t>
            </a:r>
          </a:p>
        </p:txBody>
      </p:sp>
    </p:spTree>
    <p:extLst>
      <p:ext uri="{BB962C8B-B14F-4D97-AF65-F5344CB8AC3E}">
        <p14:creationId xmlns:p14="http://schemas.microsoft.com/office/powerpoint/2010/main" val="1820436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C0E21-1C12-B602-70AA-9168FF8D4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Yritysten digitaalisuus ja työvoiman digivalmiudet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6C89F68-2DF3-DB64-4058-1B001D7572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8249186"/>
              </p:ext>
            </p:extLst>
          </p:nvPr>
        </p:nvGraphicFramePr>
        <p:xfrm>
          <a:off x="188488" y="1690689"/>
          <a:ext cx="5581650" cy="448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C69D344-A4B8-E86F-5BDE-7A7D05208477}"/>
              </a:ext>
            </a:extLst>
          </p:cNvPr>
          <p:cNvSpPr txBox="1"/>
          <p:nvPr/>
        </p:nvSpPr>
        <p:spPr>
          <a:xfrm>
            <a:off x="189652" y="6123543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Lähde: Eurostat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656FFC2-6DFE-CBE9-C7BB-ED887EBF6D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7833021"/>
              </p:ext>
            </p:extLst>
          </p:nvPr>
        </p:nvGraphicFramePr>
        <p:xfrm>
          <a:off x="5823914" y="1690688"/>
          <a:ext cx="5575935" cy="44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2F2927E-23FC-439A-C97D-D4E330325313}"/>
              </a:ext>
            </a:extLst>
          </p:cNvPr>
          <p:cNvSpPr txBox="1"/>
          <p:nvPr/>
        </p:nvSpPr>
        <p:spPr>
          <a:xfrm>
            <a:off x="6096000" y="6123543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Lähde: Eurostat ja OECD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0927122-31A3-6BD2-8D89-70E5BC1C1461}"/>
              </a:ext>
            </a:extLst>
          </p:cNvPr>
          <p:cNvSpPr/>
          <p:nvPr/>
        </p:nvSpPr>
        <p:spPr>
          <a:xfrm rot="19427168">
            <a:off x="4430052" y="2297306"/>
            <a:ext cx="661173" cy="1079685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48F7CF-501D-DE68-7CEC-831F6C790567}"/>
              </a:ext>
            </a:extLst>
          </p:cNvPr>
          <p:cNvSpPr/>
          <p:nvPr/>
        </p:nvSpPr>
        <p:spPr>
          <a:xfrm rot="14577799">
            <a:off x="10143270" y="2206290"/>
            <a:ext cx="661173" cy="1079685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952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Graphic spid="6" grpId="0">
        <p:bldAsOne/>
      </p:bldGraphic>
      <p:bldP spid="7" grpId="0"/>
      <p:bldP spid="3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C0E21-1C12-B602-70AA-9168FF8D4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Yritysten tuottavuus ja digitaalisuus sekä työvoiman taitotaso ongelmanratkaisussa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69D344-A4B8-E86F-5BDE-7A7D05208477}"/>
              </a:ext>
            </a:extLst>
          </p:cNvPr>
          <p:cNvSpPr txBox="1"/>
          <p:nvPr/>
        </p:nvSpPr>
        <p:spPr>
          <a:xfrm>
            <a:off x="134852" y="6123543"/>
            <a:ext cx="4314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Lähde: Eurostat ja Tuottavuuslautakunta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F2927E-23FC-439A-C97D-D4E330325313}"/>
              </a:ext>
            </a:extLst>
          </p:cNvPr>
          <p:cNvSpPr txBox="1"/>
          <p:nvPr/>
        </p:nvSpPr>
        <p:spPr>
          <a:xfrm>
            <a:off x="6096000" y="6123543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Lähde: Eurostat ja OECD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B7DE714-A153-4788-A047-60EDDDCA26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8845422"/>
              </p:ext>
            </p:extLst>
          </p:nvPr>
        </p:nvGraphicFramePr>
        <p:xfrm>
          <a:off x="134852" y="1835378"/>
          <a:ext cx="6120130" cy="4288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901CA38-3F87-4F86-8A34-32B05EFBFB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8829268"/>
              </p:ext>
            </p:extLst>
          </p:nvPr>
        </p:nvGraphicFramePr>
        <p:xfrm>
          <a:off x="6350687" y="1835378"/>
          <a:ext cx="5766435" cy="4288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E4CDAA48-C0AF-59F3-AE9B-9B3797353F9B}"/>
              </a:ext>
            </a:extLst>
          </p:cNvPr>
          <p:cNvSpPr/>
          <p:nvPr/>
        </p:nvSpPr>
        <p:spPr>
          <a:xfrm rot="16200000">
            <a:off x="4693920" y="2910364"/>
            <a:ext cx="441484" cy="198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39158E5-E71A-2BA3-3BEB-DC228A0A44C0}"/>
              </a:ext>
            </a:extLst>
          </p:cNvPr>
          <p:cNvSpPr/>
          <p:nvPr/>
        </p:nvSpPr>
        <p:spPr>
          <a:xfrm rot="16200000">
            <a:off x="10870565" y="2853849"/>
            <a:ext cx="289084" cy="159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63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Graphic spid="3" grpId="0">
        <p:bldAsOne/>
      </p:bldGraphic>
      <p:bldGraphic spid="8" grpId="0">
        <p:bldAsOne/>
      </p:bldGraphic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D7CC-CB03-1D55-E0D2-C56C64D61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Hyviä ja huonoja uutisia tulevaisuudelle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1E3B7-1552-526D-2C3E-DDAEDDF61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sz="2800" dirty="0"/>
              <a:t>Hyvät uutiset</a:t>
            </a:r>
          </a:p>
          <a:p>
            <a:pPr lvl="1"/>
            <a:r>
              <a:rPr lang="fi-FI" sz="1800" dirty="0"/>
              <a:t>Yritysten </a:t>
            </a:r>
            <a:r>
              <a:rPr lang="fi-FI" sz="1800" dirty="0" err="1"/>
              <a:t>t&amp;k-panostukset</a:t>
            </a:r>
            <a:r>
              <a:rPr lang="fi-FI" sz="1800" dirty="0"/>
              <a:t> ovat olleet elektroniikkateollisuuden ulkopuolella vahvassa kasvussa</a:t>
            </a:r>
          </a:p>
          <a:p>
            <a:pPr lvl="1"/>
            <a:r>
              <a:rPr lang="fi-FI" sz="1800" dirty="0"/>
              <a:t>Yritysten innovointiaste korkea (tuote- sekä prosessi-innovaatiot)</a:t>
            </a:r>
          </a:p>
          <a:p>
            <a:pPr lvl="1"/>
            <a:r>
              <a:rPr lang="fi-FI" sz="1800" dirty="0"/>
              <a:t>Yritysten digitaalisuuden aste on korkea</a:t>
            </a:r>
          </a:p>
          <a:p>
            <a:pPr lvl="1"/>
            <a:r>
              <a:rPr lang="fi-FI" sz="1800" dirty="0"/>
              <a:t>Työpaikkojen uusiutumistahti on vahva ja työvoiman liikkuvuus vilkasta, ja se näkyy palkoissa</a:t>
            </a:r>
          </a:p>
          <a:p>
            <a:pPr lvl="1"/>
            <a:r>
              <a:rPr lang="fi-FI" sz="1800" dirty="0"/>
              <a:t>Työvoiman koulutus- ja osaamistaso on korkea – vielä</a:t>
            </a:r>
          </a:p>
          <a:p>
            <a:r>
              <a:rPr lang="fi-FI" sz="2800" dirty="0"/>
              <a:t>Huonot uutiset </a:t>
            </a:r>
          </a:p>
          <a:p>
            <a:pPr lvl="1"/>
            <a:r>
              <a:rPr lang="fi-FI" sz="1800" dirty="0"/>
              <a:t>Julkisen talouden alijäämä voi rajoittaa investointeja – toisin kuin Ruotsissa ja Tanskassa</a:t>
            </a:r>
          </a:p>
          <a:p>
            <a:pPr lvl="1"/>
            <a:r>
              <a:rPr lang="fi-FI" sz="1800" dirty="0"/>
              <a:t>Korkeakouluissa tehtävä </a:t>
            </a:r>
            <a:r>
              <a:rPr lang="fi-FI" sz="1800" dirty="0" err="1"/>
              <a:t>t&amp;k</a:t>
            </a:r>
            <a:r>
              <a:rPr lang="fi-FI" sz="1800" dirty="0"/>
              <a:t> (&amp;perustutkimus) ei ole kasvanut – toisin kuin Ruotsissa ja Tanskassa</a:t>
            </a:r>
          </a:p>
          <a:p>
            <a:pPr lvl="1"/>
            <a:r>
              <a:rPr lang="fi-FI" sz="1800" dirty="0"/>
              <a:t>Korkeakoulusta valmistuneiden määrä on ollut laskussa – toisin kuin Ruotsissa ja Tanskassa</a:t>
            </a:r>
          </a:p>
          <a:p>
            <a:pPr lvl="1"/>
            <a:r>
              <a:rPr lang="fi-FI" sz="1800" dirty="0"/>
              <a:t>Panostukset henkilöstökoulutukseen ovat olleet laskussa – toisin kuin Ruotsissa ja Tanskassa</a:t>
            </a:r>
          </a:p>
          <a:p>
            <a:pPr lvl="1"/>
            <a:endParaRPr lang="fi-FI" sz="1800" dirty="0"/>
          </a:p>
          <a:p>
            <a:pPr marL="457200" lvl="1" indent="0">
              <a:buNone/>
            </a:pP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30471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11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9">
            <a:extLst>
              <a:ext uri="{FF2B5EF4-FFF2-40B4-BE49-F238E27FC236}">
                <a16:creationId xmlns:a16="http://schemas.microsoft.com/office/drawing/2014/main" id="{88D55927-C7EF-0CDC-EA0F-393DE08FD811}"/>
              </a:ext>
            </a:extLst>
          </p:cNvPr>
          <p:cNvGrpSpPr/>
          <p:nvPr/>
        </p:nvGrpSpPr>
        <p:grpSpPr>
          <a:xfrm>
            <a:off x="3838518" y="1080908"/>
            <a:ext cx="4514964" cy="4562074"/>
            <a:chOff x="3838518" y="1080908"/>
            <a:chExt cx="4514964" cy="4562074"/>
          </a:xfrm>
        </p:grpSpPr>
        <p:sp>
          <p:nvSpPr>
            <p:cNvPr id="36" name="TextBox 33">
              <a:extLst>
                <a:ext uri="{FF2B5EF4-FFF2-40B4-BE49-F238E27FC236}">
                  <a16:creationId xmlns:a16="http://schemas.microsoft.com/office/drawing/2014/main" id="{D2EFC2B5-4127-7CE1-8FA2-BC07968404E9}"/>
                </a:ext>
              </a:extLst>
            </p:cNvPr>
            <p:cNvSpPr txBox="1"/>
            <p:nvPr/>
          </p:nvSpPr>
          <p:spPr>
            <a:xfrm>
              <a:off x="3838518" y="1080908"/>
              <a:ext cx="4514964" cy="4520054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GB" sz="800" spc="200">
                  <a:solidFill>
                    <a:srgbClr val="7EB26B"/>
                  </a:solidFill>
                </a:rPr>
                <a:t>MUUT TUTKIMUSLAITOKSET • ETLA • PTT • VATT</a:t>
              </a:r>
              <a:endParaRPr lang="en-FI" sz="800" spc="200">
                <a:solidFill>
                  <a:srgbClr val="7EB26B"/>
                </a:solidFill>
              </a:endParaRPr>
            </a:p>
          </p:txBody>
        </p:sp>
        <p:sp>
          <p:nvSpPr>
            <p:cNvPr id="37" name="TextBox 34">
              <a:extLst>
                <a:ext uri="{FF2B5EF4-FFF2-40B4-BE49-F238E27FC236}">
                  <a16:creationId xmlns:a16="http://schemas.microsoft.com/office/drawing/2014/main" id="{04E4A63B-EEA0-FFF4-3E51-E79971F41985}"/>
                </a:ext>
              </a:extLst>
            </p:cNvPr>
            <p:cNvSpPr txBox="1"/>
            <p:nvPr/>
          </p:nvSpPr>
          <p:spPr>
            <a:xfrm>
              <a:off x="4153770" y="1396517"/>
              <a:ext cx="3884459" cy="3888838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GB" sz="800" spc="100">
                  <a:solidFill>
                    <a:schemeClr val="accent4"/>
                  </a:solidFill>
                </a:rPr>
                <a:t>MUUT TUTKIMUSLAITOKSET • ETLA • PTT • VATT</a:t>
              </a:r>
              <a:endParaRPr lang="en-FI" sz="800" spc="100">
                <a:solidFill>
                  <a:schemeClr val="accent4"/>
                </a:solidFill>
              </a:endParaRPr>
            </a:p>
          </p:txBody>
        </p:sp>
        <p:sp>
          <p:nvSpPr>
            <p:cNvPr id="38" name="TextBox 36">
              <a:extLst>
                <a:ext uri="{FF2B5EF4-FFF2-40B4-BE49-F238E27FC236}">
                  <a16:creationId xmlns:a16="http://schemas.microsoft.com/office/drawing/2014/main" id="{19CE7BC0-F811-B790-57E7-D3F32E3010D5}"/>
                </a:ext>
              </a:extLst>
            </p:cNvPr>
            <p:cNvSpPr txBox="1"/>
            <p:nvPr/>
          </p:nvSpPr>
          <p:spPr>
            <a:xfrm>
              <a:off x="3838518" y="1122928"/>
              <a:ext cx="4514964" cy="452005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GB" sz="800" spc="200">
                  <a:solidFill>
                    <a:srgbClr val="7EB26B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MUUT TUTKIMUSLAITOKSET • ETLA • PTT • VATT</a:t>
              </a:r>
              <a:endParaRPr lang="en-FI" sz="800" spc="200">
                <a:solidFill>
                  <a:srgbClr val="7EB26B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9" name="TextBox 37">
              <a:extLst>
                <a:ext uri="{FF2B5EF4-FFF2-40B4-BE49-F238E27FC236}">
                  <a16:creationId xmlns:a16="http://schemas.microsoft.com/office/drawing/2014/main" id="{4FB8D129-B385-DD76-ACC7-6FB2C9A0DB06}"/>
                </a:ext>
              </a:extLst>
            </p:cNvPr>
            <p:cNvSpPr txBox="1"/>
            <p:nvPr/>
          </p:nvSpPr>
          <p:spPr>
            <a:xfrm>
              <a:off x="4153770" y="1438536"/>
              <a:ext cx="3884459" cy="388883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GB" sz="800" spc="100">
                  <a:solidFill>
                    <a:schemeClr val="accent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MUUT TUTKIMUSLAITOKSET • ETLA • PTT • VATT</a:t>
              </a:r>
              <a:endParaRPr lang="en-FI" sz="800" spc="1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0" name="Oval 18">
              <a:extLst>
                <a:ext uri="{FF2B5EF4-FFF2-40B4-BE49-F238E27FC236}">
                  <a16:creationId xmlns:a16="http://schemas.microsoft.com/office/drawing/2014/main" id="{351FD42D-A9E5-8127-32FB-E132CB783130}"/>
                </a:ext>
              </a:extLst>
            </p:cNvPr>
            <p:cNvSpPr/>
            <p:nvPr/>
          </p:nvSpPr>
          <p:spPr>
            <a:xfrm>
              <a:off x="4314952" y="1559888"/>
              <a:ext cx="3562096" cy="3562096"/>
            </a:xfrm>
            <a:prstGeom prst="ellipse">
              <a:avLst/>
            </a:prstGeom>
            <a:noFill/>
            <a:ln w="28575" cap="rnd"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41" name="Oval 19">
              <a:extLst>
                <a:ext uri="{FF2B5EF4-FFF2-40B4-BE49-F238E27FC236}">
                  <a16:creationId xmlns:a16="http://schemas.microsoft.com/office/drawing/2014/main" id="{FD820385-E72C-CDA6-5CE3-6CDB9DA20FDC}"/>
                </a:ext>
              </a:extLst>
            </p:cNvPr>
            <p:cNvSpPr/>
            <p:nvPr/>
          </p:nvSpPr>
          <p:spPr>
            <a:xfrm>
              <a:off x="4015629" y="1260565"/>
              <a:ext cx="4160740" cy="4160740"/>
            </a:xfrm>
            <a:prstGeom prst="ellipse">
              <a:avLst/>
            </a:prstGeom>
            <a:noFill/>
            <a:ln w="28575" cap="rnd">
              <a:solidFill>
                <a:srgbClr val="7EB26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</p:grpSp>
      <p:sp>
        <p:nvSpPr>
          <p:cNvPr id="42" name="Oval 23">
            <a:extLst>
              <a:ext uri="{FF2B5EF4-FFF2-40B4-BE49-F238E27FC236}">
                <a16:creationId xmlns:a16="http://schemas.microsoft.com/office/drawing/2014/main" id="{64C332D1-E3DD-D910-F41A-5D1DA9593973}"/>
              </a:ext>
            </a:extLst>
          </p:cNvPr>
          <p:cNvSpPr/>
          <p:nvPr/>
        </p:nvSpPr>
        <p:spPr>
          <a:xfrm>
            <a:off x="7353505" y="1814805"/>
            <a:ext cx="3052260" cy="3052260"/>
          </a:xfrm>
          <a:prstGeom prst="ellipse">
            <a:avLst/>
          </a:prstGeom>
          <a:solidFill>
            <a:schemeClr val="bg2"/>
          </a:solidFill>
          <a:ln w="3810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3" name="Oval 25">
            <a:extLst>
              <a:ext uri="{FF2B5EF4-FFF2-40B4-BE49-F238E27FC236}">
                <a16:creationId xmlns:a16="http://schemas.microsoft.com/office/drawing/2014/main" id="{1DB20709-9F70-ABC1-B5AC-973D36E1B53D}"/>
              </a:ext>
            </a:extLst>
          </p:cNvPr>
          <p:cNvSpPr/>
          <p:nvPr/>
        </p:nvSpPr>
        <p:spPr>
          <a:xfrm>
            <a:off x="1785132" y="1814805"/>
            <a:ext cx="3052260" cy="3052260"/>
          </a:xfrm>
          <a:prstGeom prst="ellipse">
            <a:avLst/>
          </a:prstGeom>
          <a:solidFill>
            <a:schemeClr val="bg2"/>
          </a:solidFill>
          <a:ln w="3810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4" name="TextBox 14">
            <a:extLst>
              <a:ext uri="{FF2B5EF4-FFF2-40B4-BE49-F238E27FC236}">
                <a16:creationId xmlns:a16="http://schemas.microsoft.com/office/drawing/2014/main" id="{527E6AB9-EB8C-AD1A-DB09-8C5352E3B52D}"/>
              </a:ext>
            </a:extLst>
          </p:cNvPr>
          <p:cNvSpPr txBox="1"/>
          <p:nvPr/>
        </p:nvSpPr>
        <p:spPr>
          <a:xfrm>
            <a:off x="4560877" y="5934203"/>
            <a:ext cx="3070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spc="3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YHTEISKUNNALLISET MUUTOSVOIMAT</a:t>
            </a:r>
          </a:p>
        </p:txBody>
      </p:sp>
      <p:sp>
        <p:nvSpPr>
          <p:cNvPr id="45" name="TextBox 15">
            <a:extLst>
              <a:ext uri="{FF2B5EF4-FFF2-40B4-BE49-F238E27FC236}">
                <a16:creationId xmlns:a16="http://schemas.microsoft.com/office/drawing/2014/main" id="{8D915639-35E7-83F9-8DEE-FFFC51810F78}"/>
              </a:ext>
            </a:extLst>
          </p:cNvPr>
          <p:cNvSpPr txBox="1"/>
          <p:nvPr/>
        </p:nvSpPr>
        <p:spPr>
          <a:xfrm>
            <a:off x="4922533" y="420583"/>
            <a:ext cx="2346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spc="3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RAHOITUS</a:t>
            </a:r>
          </a:p>
        </p:txBody>
      </p:sp>
      <p:sp>
        <p:nvSpPr>
          <p:cNvPr id="46" name="TextBox 16">
            <a:extLst>
              <a:ext uri="{FF2B5EF4-FFF2-40B4-BE49-F238E27FC236}">
                <a16:creationId xmlns:a16="http://schemas.microsoft.com/office/drawing/2014/main" id="{FE7D4B9A-D4AB-D36A-3101-244118B968AE}"/>
              </a:ext>
            </a:extLst>
          </p:cNvPr>
          <p:cNvSpPr txBox="1"/>
          <p:nvPr/>
        </p:nvSpPr>
        <p:spPr>
          <a:xfrm>
            <a:off x="2775918" y="577566"/>
            <a:ext cx="23469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spc="3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TAUSTA-</a:t>
            </a:r>
            <a:br>
              <a:rPr lang="en-GB" sz="1400" spc="3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1400" spc="3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YHTEISÖJEN </a:t>
            </a:r>
          </a:p>
          <a:p>
            <a:pPr algn="ctr"/>
            <a:r>
              <a:rPr lang="en-GB" sz="1400" spc="3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TIETOTARPEET</a:t>
            </a:r>
          </a:p>
        </p:txBody>
      </p:sp>
      <p:sp>
        <p:nvSpPr>
          <p:cNvPr id="47" name="TextBox 17">
            <a:extLst>
              <a:ext uri="{FF2B5EF4-FFF2-40B4-BE49-F238E27FC236}">
                <a16:creationId xmlns:a16="http://schemas.microsoft.com/office/drawing/2014/main" id="{E969F597-3C49-D02D-AD92-B66085CC83EA}"/>
              </a:ext>
            </a:extLst>
          </p:cNvPr>
          <p:cNvSpPr txBox="1"/>
          <p:nvPr/>
        </p:nvSpPr>
        <p:spPr>
          <a:xfrm>
            <a:off x="7069148" y="577566"/>
            <a:ext cx="23469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spc="3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LAITOKSEN </a:t>
            </a:r>
          </a:p>
          <a:p>
            <a:pPr algn="ctr"/>
            <a:r>
              <a:rPr lang="en-GB" sz="1400" spc="3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YDIN-</a:t>
            </a:r>
            <a:br>
              <a:rPr lang="en-GB" sz="1400" spc="3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1400" spc="3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OSAAMINEN</a:t>
            </a:r>
          </a:p>
        </p:txBody>
      </p:sp>
      <p:sp>
        <p:nvSpPr>
          <p:cNvPr id="48" name="Oval 3">
            <a:extLst>
              <a:ext uri="{FF2B5EF4-FFF2-40B4-BE49-F238E27FC236}">
                <a16:creationId xmlns:a16="http://schemas.microsoft.com/office/drawing/2014/main" id="{1D5531B9-621A-3DEC-58BB-D078BAFE22EA}"/>
              </a:ext>
            </a:extLst>
          </p:cNvPr>
          <p:cNvSpPr/>
          <p:nvPr/>
        </p:nvSpPr>
        <p:spPr>
          <a:xfrm>
            <a:off x="4569318" y="1814254"/>
            <a:ext cx="3053363" cy="3053363"/>
          </a:xfrm>
          <a:prstGeom prst="ellipse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grpSp>
        <p:nvGrpSpPr>
          <p:cNvPr id="49" name="Group 27">
            <a:extLst>
              <a:ext uri="{FF2B5EF4-FFF2-40B4-BE49-F238E27FC236}">
                <a16:creationId xmlns:a16="http://schemas.microsoft.com/office/drawing/2014/main" id="{FAE91760-BB13-AC07-EA66-CA5A890CC491}"/>
              </a:ext>
            </a:extLst>
          </p:cNvPr>
          <p:cNvGrpSpPr/>
          <p:nvPr/>
        </p:nvGrpSpPr>
        <p:grpSpPr>
          <a:xfrm>
            <a:off x="4554246" y="2429007"/>
            <a:ext cx="3083509" cy="1768919"/>
            <a:chOff x="4554246" y="2429007"/>
            <a:chExt cx="3083509" cy="1768919"/>
          </a:xfrm>
        </p:grpSpPr>
        <p:pic>
          <p:nvPicPr>
            <p:cNvPr id="50" name="Picture 4">
              <a:extLst>
                <a:ext uri="{FF2B5EF4-FFF2-40B4-BE49-F238E27FC236}">
                  <a16:creationId xmlns:a16="http://schemas.microsoft.com/office/drawing/2014/main" id="{FBDFC194-3B97-D90B-3504-2459A6D3D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21631" y="3157248"/>
              <a:ext cx="1548736" cy="367374"/>
            </a:xfrm>
            <a:prstGeom prst="rect">
              <a:avLst/>
            </a:prstGeom>
          </p:spPr>
        </p:pic>
        <p:sp>
          <p:nvSpPr>
            <p:cNvPr id="51" name="TextBox 5">
              <a:extLst>
                <a:ext uri="{FF2B5EF4-FFF2-40B4-BE49-F238E27FC236}">
                  <a16:creationId xmlns:a16="http://schemas.microsoft.com/office/drawing/2014/main" id="{76DEF4FB-D7EB-1372-7E67-2CD532497728}"/>
                </a:ext>
              </a:extLst>
            </p:cNvPr>
            <p:cNvSpPr txBox="1"/>
            <p:nvPr/>
          </p:nvSpPr>
          <p:spPr>
            <a:xfrm>
              <a:off x="5202498" y="3736261"/>
              <a:ext cx="1787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spc="3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SOVELTAVAA </a:t>
              </a:r>
            </a:p>
            <a:p>
              <a:pPr algn="ctr"/>
              <a:r>
                <a:rPr lang="en-GB" sz="1200" spc="3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TUTKIMUSTA</a:t>
              </a:r>
            </a:p>
          </p:txBody>
        </p:sp>
        <p:sp>
          <p:nvSpPr>
            <p:cNvPr id="52" name="TextBox 35">
              <a:extLst>
                <a:ext uri="{FF2B5EF4-FFF2-40B4-BE49-F238E27FC236}">
                  <a16:creationId xmlns:a16="http://schemas.microsoft.com/office/drawing/2014/main" id="{CDD8F599-B449-56FC-87D3-3CEB190B8B6E}"/>
                </a:ext>
              </a:extLst>
            </p:cNvPr>
            <p:cNvSpPr txBox="1"/>
            <p:nvPr/>
          </p:nvSpPr>
          <p:spPr>
            <a:xfrm>
              <a:off x="4554246" y="2429007"/>
              <a:ext cx="30835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spc="3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TYÖN JA </a:t>
              </a:r>
              <a:br>
                <a:rPr lang="en-GB" sz="1200" spc="3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GB" sz="1200" spc="3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TALOUDEN TUTKIMUS</a:t>
              </a:r>
            </a:p>
          </p:txBody>
        </p:sp>
      </p:grpSp>
      <p:sp>
        <p:nvSpPr>
          <p:cNvPr id="53" name="Oval 6">
            <a:extLst>
              <a:ext uri="{FF2B5EF4-FFF2-40B4-BE49-F238E27FC236}">
                <a16:creationId xmlns:a16="http://schemas.microsoft.com/office/drawing/2014/main" id="{5620C260-6C28-D4E7-E68D-5B7D8DF2A48E}"/>
              </a:ext>
            </a:extLst>
          </p:cNvPr>
          <p:cNvSpPr/>
          <p:nvPr/>
        </p:nvSpPr>
        <p:spPr>
          <a:xfrm>
            <a:off x="1785132" y="1814254"/>
            <a:ext cx="3053363" cy="3053363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grpSp>
        <p:nvGrpSpPr>
          <p:cNvPr id="54" name="Group 26">
            <a:extLst>
              <a:ext uri="{FF2B5EF4-FFF2-40B4-BE49-F238E27FC236}">
                <a16:creationId xmlns:a16="http://schemas.microsoft.com/office/drawing/2014/main" id="{9B861B23-828A-C507-43FF-1C4FA6E4B5DD}"/>
              </a:ext>
            </a:extLst>
          </p:cNvPr>
          <p:cNvGrpSpPr/>
          <p:nvPr/>
        </p:nvGrpSpPr>
        <p:grpSpPr>
          <a:xfrm>
            <a:off x="2311977" y="2803987"/>
            <a:ext cx="1999674" cy="1381671"/>
            <a:chOff x="2311977" y="2803987"/>
            <a:chExt cx="1999674" cy="1381671"/>
          </a:xfrm>
        </p:grpSpPr>
        <p:sp>
          <p:nvSpPr>
            <p:cNvPr id="55" name="TextBox 7">
              <a:extLst>
                <a:ext uri="{FF2B5EF4-FFF2-40B4-BE49-F238E27FC236}">
                  <a16:creationId xmlns:a16="http://schemas.microsoft.com/office/drawing/2014/main" id="{A5CAEAB8-9A4B-DCCD-77DA-AD708673ED12}"/>
                </a:ext>
              </a:extLst>
            </p:cNvPr>
            <p:cNvSpPr txBox="1"/>
            <p:nvPr/>
          </p:nvSpPr>
          <p:spPr>
            <a:xfrm>
              <a:off x="2418310" y="3877881"/>
              <a:ext cx="17870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spc="30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(</a:t>
              </a:r>
              <a:r>
                <a:rPr lang="en-GB" sz="1400" spc="300" err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yliopistot</a:t>
              </a:r>
              <a:r>
                <a:rPr lang="en-GB" sz="1400" spc="30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)</a:t>
              </a:r>
            </a:p>
          </p:txBody>
        </p:sp>
        <p:sp>
          <p:nvSpPr>
            <p:cNvPr id="56" name="TextBox 8">
              <a:extLst>
                <a:ext uri="{FF2B5EF4-FFF2-40B4-BE49-F238E27FC236}">
                  <a16:creationId xmlns:a16="http://schemas.microsoft.com/office/drawing/2014/main" id="{8E93D4DE-0218-CD74-68EF-BD354F9657D3}"/>
                </a:ext>
              </a:extLst>
            </p:cNvPr>
            <p:cNvSpPr txBox="1"/>
            <p:nvPr/>
          </p:nvSpPr>
          <p:spPr>
            <a:xfrm>
              <a:off x="2311977" y="2803987"/>
              <a:ext cx="19996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err="1">
                  <a:solidFill>
                    <a:schemeClr val="tx2"/>
                  </a:solidFill>
                  <a:latin typeface="Signifier Medium" panose="02020603030202060203" pitchFamily="18" charset="77"/>
                </a:rPr>
                <a:t>Akateeminen</a:t>
              </a:r>
              <a:endParaRPr lang="en-GB" sz="2400">
                <a:solidFill>
                  <a:schemeClr val="tx2"/>
                </a:solidFill>
                <a:latin typeface="Signifier Medium" panose="02020603030202060203" pitchFamily="18" charset="77"/>
              </a:endParaRPr>
            </a:p>
            <a:p>
              <a:pPr algn="ctr"/>
              <a:r>
                <a:rPr lang="en-GB" sz="2400" err="1">
                  <a:solidFill>
                    <a:schemeClr val="tx2"/>
                  </a:solidFill>
                  <a:latin typeface="Signifier Medium" panose="02020603030202060203" pitchFamily="18" charset="77"/>
                </a:rPr>
                <a:t>tutkimus</a:t>
              </a:r>
              <a:endParaRPr lang="en-GB" sz="2400">
                <a:solidFill>
                  <a:schemeClr val="tx2"/>
                </a:solidFill>
                <a:latin typeface="Signifier Medium" panose="02020603030202060203" pitchFamily="18" charset="77"/>
              </a:endParaRPr>
            </a:p>
          </p:txBody>
        </p:sp>
      </p:grpSp>
      <p:sp>
        <p:nvSpPr>
          <p:cNvPr id="57" name="Oval 11">
            <a:extLst>
              <a:ext uri="{FF2B5EF4-FFF2-40B4-BE49-F238E27FC236}">
                <a16:creationId xmlns:a16="http://schemas.microsoft.com/office/drawing/2014/main" id="{F8D0B137-28BA-6FAC-25C2-C75E5B6DB606}"/>
              </a:ext>
            </a:extLst>
          </p:cNvPr>
          <p:cNvSpPr/>
          <p:nvPr/>
        </p:nvSpPr>
        <p:spPr>
          <a:xfrm>
            <a:off x="7353505" y="1814254"/>
            <a:ext cx="3053363" cy="3053363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grpSp>
        <p:nvGrpSpPr>
          <p:cNvPr id="58" name="Group 22">
            <a:extLst>
              <a:ext uri="{FF2B5EF4-FFF2-40B4-BE49-F238E27FC236}">
                <a16:creationId xmlns:a16="http://schemas.microsoft.com/office/drawing/2014/main" id="{A85B3412-2D2A-1D7B-71FB-868DFDE0AA76}"/>
              </a:ext>
            </a:extLst>
          </p:cNvPr>
          <p:cNvGrpSpPr/>
          <p:nvPr/>
        </p:nvGrpSpPr>
        <p:grpSpPr>
          <a:xfrm>
            <a:off x="7870670" y="2629557"/>
            <a:ext cx="2019032" cy="1771544"/>
            <a:chOff x="7870670" y="2629557"/>
            <a:chExt cx="2019032" cy="1771544"/>
          </a:xfrm>
        </p:grpSpPr>
        <p:sp>
          <p:nvSpPr>
            <p:cNvPr id="59" name="TextBox 12">
              <a:extLst>
                <a:ext uri="{FF2B5EF4-FFF2-40B4-BE49-F238E27FC236}">
                  <a16:creationId xmlns:a16="http://schemas.microsoft.com/office/drawing/2014/main" id="{59DAC219-8159-AC3B-FA65-A6FB4E4675C9}"/>
                </a:ext>
              </a:extLst>
            </p:cNvPr>
            <p:cNvSpPr txBox="1"/>
            <p:nvPr/>
          </p:nvSpPr>
          <p:spPr>
            <a:xfrm>
              <a:off x="7870670" y="3877881"/>
              <a:ext cx="2019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spc="30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(</a:t>
              </a:r>
              <a:r>
                <a:rPr lang="en-GB" sz="1400" spc="300" err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ministeriöt</a:t>
              </a:r>
              <a:r>
                <a:rPr lang="en-GB" sz="1400" spc="30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GB" sz="1400" spc="300" err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jne</a:t>
              </a:r>
              <a:r>
                <a:rPr lang="en-GB" sz="1400" spc="30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.)</a:t>
              </a:r>
            </a:p>
          </p:txBody>
        </p:sp>
        <p:sp>
          <p:nvSpPr>
            <p:cNvPr id="60" name="TextBox 13">
              <a:extLst>
                <a:ext uri="{FF2B5EF4-FFF2-40B4-BE49-F238E27FC236}">
                  <a16:creationId xmlns:a16="http://schemas.microsoft.com/office/drawing/2014/main" id="{B9ECD456-B632-DB11-F6DE-9368955ECA52}"/>
                </a:ext>
              </a:extLst>
            </p:cNvPr>
            <p:cNvSpPr txBox="1"/>
            <p:nvPr/>
          </p:nvSpPr>
          <p:spPr>
            <a:xfrm>
              <a:off x="7880350" y="2629557"/>
              <a:ext cx="19996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err="1">
                  <a:solidFill>
                    <a:schemeClr val="tx2"/>
                  </a:solidFill>
                  <a:latin typeface="Signifier Medium" panose="02020603030202060203" pitchFamily="18" charset="77"/>
                </a:rPr>
                <a:t>Talous</a:t>
              </a:r>
              <a:r>
                <a:rPr lang="en-GB" sz="2400">
                  <a:solidFill>
                    <a:schemeClr val="tx2"/>
                  </a:solidFill>
                  <a:latin typeface="Signifier Medium" panose="02020603030202060203" pitchFamily="18" charset="77"/>
                </a:rPr>
                <a:t>-</a:t>
              </a:r>
              <a:br>
                <a:rPr lang="en-GB" sz="2400">
                  <a:solidFill>
                    <a:schemeClr val="tx2"/>
                  </a:solidFill>
                  <a:latin typeface="Signifier Medium" panose="02020603030202060203" pitchFamily="18" charset="77"/>
                </a:rPr>
              </a:br>
              <a:r>
                <a:rPr lang="en-GB" sz="2400" err="1">
                  <a:solidFill>
                    <a:schemeClr val="tx2"/>
                  </a:solidFill>
                  <a:latin typeface="Signifier Medium" panose="02020603030202060203" pitchFamily="18" charset="77"/>
                </a:rPr>
                <a:t>poliittinen</a:t>
              </a:r>
              <a:r>
                <a:rPr lang="en-GB" sz="2400">
                  <a:solidFill>
                    <a:schemeClr val="tx2"/>
                  </a:solidFill>
                  <a:latin typeface="Signifier Medium" panose="02020603030202060203" pitchFamily="18" charset="77"/>
                </a:rPr>
                <a:t> </a:t>
              </a:r>
              <a:r>
                <a:rPr lang="en-GB" sz="2400" err="1">
                  <a:solidFill>
                    <a:schemeClr val="tx2"/>
                  </a:solidFill>
                  <a:latin typeface="Signifier Medium" panose="02020603030202060203" pitchFamily="18" charset="77"/>
                </a:rPr>
                <a:t>valmistelu</a:t>
              </a:r>
              <a:endParaRPr lang="en-GB" sz="2400">
                <a:solidFill>
                  <a:schemeClr val="tx2"/>
                </a:solidFill>
                <a:latin typeface="Signifier Medium" panose="02020603030202060203" pitchFamily="18" charset="77"/>
              </a:endParaRPr>
            </a:p>
          </p:txBody>
        </p:sp>
      </p:grpSp>
      <p:cxnSp>
        <p:nvCxnSpPr>
          <p:cNvPr id="61" name="Straight Arrow Connector 21">
            <a:extLst>
              <a:ext uri="{FF2B5EF4-FFF2-40B4-BE49-F238E27FC236}">
                <a16:creationId xmlns:a16="http://schemas.microsoft.com/office/drawing/2014/main" id="{77AABBA7-64CA-FA46-0154-A04A04FD3CAC}"/>
              </a:ext>
            </a:extLst>
          </p:cNvPr>
          <p:cNvCxnSpPr>
            <a:cxnSpLocks/>
          </p:cNvCxnSpPr>
          <p:nvPr/>
        </p:nvCxnSpPr>
        <p:spPr>
          <a:xfrm>
            <a:off x="6095999" y="937169"/>
            <a:ext cx="0" cy="1239501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24">
            <a:extLst>
              <a:ext uri="{FF2B5EF4-FFF2-40B4-BE49-F238E27FC236}">
                <a16:creationId xmlns:a16="http://schemas.microsoft.com/office/drawing/2014/main" id="{74B20CEB-4CBB-F297-5DF5-A93D0278A01A}"/>
              </a:ext>
            </a:extLst>
          </p:cNvPr>
          <p:cNvCxnSpPr>
            <a:cxnSpLocks/>
          </p:cNvCxnSpPr>
          <p:nvPr/>
        </p:nvCxnSpPr>
        <p:spPr>
          <a:xfrm>
            <a:off x="4523366" y="1574540"/>
            <a:ext cx="830668" cy="860472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29">
            <a:extLst>
              <a:ext uri="{FF2B5EF4-FFF2-40B4-BE49-F238E27FC236}">
                <a16:creationId xmlns:a16="http://schemas.microsoft.com/office/drawing/2014/main" id="{1E07A335-9854-D095-80D6-2B3C51A94E07}"/>
              </a:ext>
            </a:extLst>
          </p:cNvPr>
          <p:cNvCxnSpPr>
            <a:cxnSpLocks/>
          </p:cNvCxnSpPr>
          <p:nvPr/>
        </p:nvCxnSpPr>
        <p:spPr>
          <a:xfrm flipV="1">
            <a:off x="6095999" y="4504668"/>
            <a:ext cx="0" cy="1246939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38">
            <a:extLst>
              <a:ext uri="{FF2B5EF4-FFF2-40B4-BE49-F238E27FC236}">
                <a16:creationId xmlns:a16="http://schemas.microsoft.com/office/drawing/2014/main" id="{DBEA3C2B-905E-EB2F-7AF2-50AC5C9CC11E}"/>
              </a:ext>
            </a:extLst>
          </p:cNvPr>
          <p:cNvCxnSpPr>
            <a:cxnSpLocks/>
          </p:cNvCxnSpPr>
          <p:nvPr/>
        </p:nvCxnSpPr>
        <p:spPr>
          <a:xfrm flipH="1">
            <a:off x="6837967" y="1574540"/>
            <a:ext cx="830668" cy="860472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010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78C07-3121-26BA-2765-9A953C242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Suomen työn tuottavuus ja reaalipalkat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9AA4BCC-B110-7540-9D68-AD24258AC3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8865078"/>
              </p:ext>
            </p:extLst>
          </p:nvPr>
        </p:nvGraphicFramePr>
        <p:xfrm>
          <a:off x="838200" y="1749860"/>
          <a:ext cx="9036005" cy="4940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759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78C07-3121-26BA-2765-9A953C242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Suomen työn tuottavuus ja reaalipalkat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9AA4BCC-B110-7540-9D68-AD24258AC31E}"/>
              </a:ext>
            </a:extLst>
          </p:cNvPr>
          <p:cNvGraphicFramePr/>
          <p:nvPr/>
        </p:nvGraphicFramePr>
        <p:xfrm>
          <a:off x="838200" y="1749860"/>
          <a:ext cx="9036005" cy="4940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7322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D1E30-A526-ECEA-AA30-2138B533E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Teoriaa</a:t>
            </a:r>
          </a:p>
        </p:txBody>
      </p:sp>
    </p:spTree>
    <p:extLst>
      <p:ext uri="{BB962C8B-B14F-4D97-AF65-F5344CB8AC3E}">
        <p14:creationId xmlns:p14="http://schemas.microsoft.com/office/powerpoint/2010/main" val="1419541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87F57-B8F0-059F-C8C5-E57C93E4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848"/>
            <a:ext cx="10515600" cy="1325563"/>
          </a:xfrm>
        </p:spPr>
        <p:txBody>
          <a:bodyPr/>
          <a:lstStyle/>
          <a:p>
            <a:r>
              <a:rPr lang="fi-FI"/>
              <a:t>Talouden kasvututkimus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2D8A5-1CC7-F200-2DE2-0DEB49629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546" y="1543730"/>
            <a:ext cx="10625254" cy="4455626"/>
          </a:xfrm>
          <a:effectLst>
            <a:glow rad="127000">
              <a:schemeClr val="accent1">
                <a:alpha val="50000"/>
              </a:schemeClr>
            </a:glo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>
                <a:solidFill>
                  <a:schemeClr val="accent4">
                    <a:lumMod val="75000"/>
                  </a:schemeClr>
                </a:solidFill>
              </a:rPr>
              <a:t>Vanha paradigma: Uusklassinen kasvuteoria (</a:t>
            </a:r>
            <a:r>
              <a:rPr lang="fi-FI" sz="2000" err="1">
                <a:solidFill>
                  <a:schemeClr val="accent4">
                    <a:lumMod val="75000"/>
                  </a:schemeClr>
                </a:solidFill>
              </a:rPr>
              <a:t>Solow</a:t>
            </a:r>
            <a:r>
              <a:rPr lang="fi-FI" sz="2000">
                <a:solidFill>
                  <a:schemeClr val="accent4">
                    <a:lumMod val="75000"/>
                  </a:schemeClr>
                </a:solidFill>
              </a:rPr>
              <a:t> 1956 ja Swan 1956)</a:t>
            </a:r>
            <a:endParaRPr lang="fi-FI" sz="2000">
              <a:solidFill>
                <a:schemeClr val="accent4">
                  <a:lumMod val="75000"/>
                </a:schemeClr>
              </a:solidFill>
              <a:cs typeface="Arial"/>
            </a:endParaRPr>
          </a:p>
          <a:p>
            <a:pPr lvl="1"/>
            <a:r>
              <a:rPr lang="fi-FI" sz="1400">
                <a:solidFill>
                  <a:schemeClr val="accent4">
                    <a:lumMod val="75000"/>
                  </a:schemeClr>
                </a:solidFill>
              </a:rPr>
              <a:t>Talouskasvu on ulkosyntyistä (</a:t>
            </a:r>
            <a:r>
              <a:rPr lang="fi-FI" sz="1400" err="1">
                <a:solidFill>
                  <a:schemeClr val="accent4">
                    <a:lumMod val="75000"/>
                  </a:schemeClr>
                </a:solidFill>
              </a:rPr>
              <a:t>eksogeenistä</a:t>
            </a:r>
            <a:r>
              <a:rPr lang="fi-FI" sz="140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fi-FI" sz="1400">
              <a:solidFill>
                <a:schemeClr val="accent4">
                  <a:lumMod val="75000"/>
                </a:schemeClr>
              </a:solidFill>
              <a:cs typeface="Arial"/>
            </a:endParaRPr>
          </a:p>
          <a:p>
            <a:pPr lvl="1"/>
            <a:r>
              <a:rPr lang="fi-FI" sz="1400">
                <a:solidFill>
                  <a:schemeClr val="accent4">
                    <a:lumMod val="75000"/>
                  </a:schemeClr>
                </a:solidFill>
              </a:rPr>
              <a:t>Kilpailu on täydellistä</a:t>
            </a:r>
            <a:endParaRPr lang="fi-FI" sz="1400">
              <a:solidFill>
                <a:schemeClr val="accent4">
                  <a:lumMod val="75000"/>
                </a:schemeClr>
              </a:solidFill>
              <a:cs typeface="Arial"/>
            </a:endParaRPr>
          </a:p>
          <a:p>
            <a:pPr lvl="1"/>
            <a:r>
              <a:rPr lang="fi-FI" sz="1400">
                <a:solidFill>
                  <a:schemeClr val="accent4">
                    <a:lumMod val="75000"/>
                  </a:schemeClr>
                </a:solidFill>
              </a:rPr>
              <a:t>Yritykset ovat samanlaisia</a:t>
            </a:r>
            <a:endParaRPr lang="fi-FI" sz="1400">
              <a:solidFill>
                <a:schemeClr val="accent4">
                  <a:lumMod val="75000"/>
                </a:schemeClr>
              </a:solidFill>
              <a:cs typeface="Arial"/>
            </a:endParaRPr>
          </a:p>
          <a:p>
            <a:pPr lvl="1"/>
            <a:r>
              <a:rPr lang="fi-FI" sz="1400">
                <a:solidFill>
                  <a:schemeClr val="accent4">
                    <a:lumMod val="75000"/>
                  </a:schemeClr>
                </a:solidFill>
              </a:rPr>
              <a:t>Empiirinen analyysi perustuu makroaineistoihin (kansantalouden tilinpito) ja ns. kasvulaskentaan</a:t>
            </a:r>
            <a:endParaRPr lang="fi-FI" sz="1400">
              <a:solidFill>
                <a:schemeClr val="accent4">
                  <a:lumMod val="75000"/>
                </a:schemeClr>
              </a:solidFill>
              <a:cs typeface="Arial"/>
            </a:endParaRPr>
          </a:p>
          <a:p>
            <a:pPr lvl="1"/>
            <a:r>
              <a:rPr lang="fi-FI" sz="1400">
                <a:solidFill>
                  <a:schemeClr val="accent4">
                    <a:lumMod val="75000"/>
                  </a:schemeClr>
                </a:solidFill>
              </a:rPr>
              <a:t>Politiikkasuositukset: kilpailupolitiikka, innovaatiopolitiikka ja yrittäjyyspolitiikka? </a:t>
            </a:r>
            <a:endParaRPr lang="fi-FI" sz="1400">
              <a:solidFill>
                <a:schemeClr val="accent4">
                  <a:lumMod val="75000"/>
                </a:schemeClr>
              </a:solidFill>
              <a:cs typeface="Arial"/>
            </a:endParaRPr>
          </a:p>
          <a:p>
            <a:pPr marL="457200" lvl="1" indent="0">
              <a:buNone/>
            </a:pPr>
            <a:endParaRPr lang="fi-FI" sz="1400">
              <a:solidFill>
                <a:schemeClr val="accent4"/>
              </a:solidFill>
              <a:cs typeface="Arial" panose="020B0604020202020204"/>
            </a:endParaRPr>
          </a:p>
          <a:p>
            <a:r>
              <a:rPr lang="fi-FI" sz="2000" b="1">
                <a:solidFill>
                  <a:schemeClr val="accent1"/>
                </a:solidFill>
              </a:rPr>
              <a:t>Uusi paradigma: </a:t>
            </a:r>
            <a:r>
              <a:rPr lang="fi-FI" sz="2000">
                <a:solidFill>
                  <a:schemeClr val="accent1"/>
                </a:solidFill>
              </a:rPr>
              <a:t>innovaatioperusteinen </a:t>
            </a:r>
            <a:r>
              <a:rPr lang="fi-FI" sz="2000" err="1">
                <a:solidFill>
                  <a:schemeClr val="accent1"/>
                </a:solidFill>
              </a:rPr>
              <a:t>schumpeteriläinen</a:t>
            </a:r>
            <a:r>
              <a:rPr lang="fi-FI" sz="2000">
                <a:solidFill>
                  <a:schemeClr val="accent1"/>
                </a:solidFill>
              </a:rPr>
              <a:t> kasvuteoria (</a:t>
            </a:r>
            <a:r>
              <a:rPr lang="fi-FI" sz="2000" err="1">
                <a:solidFill>
                  <a:schemeClr val="accent1"/>
                </a:solidFill>
              </a:rPr>
              <a:t>Aghion</a:t>
            </a:r>
            <a:r>
              <a:rPr lang="fi-FI" sz="2000">
                <a:solidFill>
                  <a:schemeClr val="accent1"/>
                </a:solidFill>
              </a:rPr>
              <a:t> ja </a:t>
            </a:r>
            <a:r>
              <a:rPr lang="fi-FI" sz="2000" err="1">
                <a:solidFill>
                  <a:schemeClr val="accent1"/>
                </a:solidFill>
              </a:rPr>
              <a:t>Howitt</a:t>
            </a:r>
            <a:r>
              <a:rPr lang="fi-FI" sz="2000">
                <a:solidFill>
                  <a:schemeClr val="accent1"/>
                </a:solidFill>
              </a:rPr>
              <a:t> 1992)</a:t>
            </a:r>
          </a:p>
          <a:p>
            <a:pPr lvl="1"/>
            <a:r>
              <a:rPr lang="fi-FI" sz="1400">
                <a:solidFill>
                  <a:schemeClr val="accent1"/>
                </a:solidFill>
              </a:rPr>
              <a:t>Talouskasvu on </a:t>
            </a:r>
            <a:r>
              <a:rPr lang="fi-FI" sz="1400" b="1">
                <a:solidFill>
                  <a:schemeClr val="accent1"/>
                </a:solidFill>
              </a:rPr>
              <a:t>sisäsyntyistä</a:t>
            </a:r>
            <a:r>
              <a:rPr lang="fi-FI" sz="1400">
                <a:solidFill>
                  <a:schemeClr val="accent1"/>
                </a:solidFill>
              </a:rPr>
              <a:t> (</a:t>
            </a:r>
            <a:r>
              <a:rPr lang="fi-FI" sz="1400" err="1">
                <a:solidFill>
                  <a:schemeClr val="accent1"/>
                </a:solidFill>
              </a:rPr>
              <a:t>endogeenistä</a:t>
            </a:r>
            <a:r>
              <a:rPr lang="fi-FI" sz="1400">
                <a:solidFill>
                  <a:schemeClr val="accent1"/>
                </a:solidFill>
              </a:rPr>
              <a:t>), innovaatioihin perustuvaa</a:t>
            </a:r>
          </a:p>
          <a:p>
            <a:pPr lvl="1"/>
            <a:r>
              <a:rPr lang="fi-FI" sz="1400">
                <a:solidFill>
                  <a:schemeClr val="accent1"/>
                </a:solidFill>
              </a:rPr>
              <a:t>Kilpailu on epätäydellistä: yritykset </a:t>
            </a:r>
            <a:r>
              <a:rPr lang="fi-FI" sz="1400" b="1">
                <a:solidFill>
                  <a:schemeClr val="accent1"/>
                </a:solidFill>
              </a:rPr>
              <a:t>innovoivat saadakseen kilpailuetua </a:t>
            </a:r>
            <a:r>
              <a:rPr lang="fi-FI" sz="1400">
                <a:solidFill>
                  <a:schemeClr val="accent1"/>
                </a:solidFill>
              </a:rPr>
              <a:t>(väliaikaisia monopolivoittoja)</a:t>
            </a:r>
          </a:p>
          <a:p>
            <a:pPr lvl="1"/>
            <a:r>
              <a:rPr lang="fi-FI" sz="1400">
                <a:solidFill>
                  <a:schemeClr val="accent1"/>
                </a:solidFill>
              </a:rPr>
              <a:t>Innovointitoiminnan seurauksena </a:t>
            </a:r>
            <a:r>
              <a:rPr lang="fi-FI" sz="1400" b="1">
                <a:solidFill>
                  <a:schemeClr val="accent1"/>
                </a:solidFill>
              </a:rPr>
              <a:t>yritykset ovat erilaisia</a:t>
            </a:r>
          </a:p>
          <a:p>
            <a:pPr lvl="1"/>
            <a:r>
              <a:rPr lang="fi-FI" sz="1400">
                <a:solidFill>
                  <a:schemeClr val="accent1"/>
                </a:solidFill>
              </a:rPr>
              <a:t>Empiirinen analyysi perustuu </a:t>
            </a:r>
            <a:r>
              <a:rPr lang="fi-FI" sz="1400" b="1">
                <a:solidFill>
                  <a:schemeClr val="accent1"/>
                </a:solidFill>
              </a:rPr>
              <a:t>mikroaineistoihin</a:t>
            </a:r>
            <a:r>
              <a:rPr lang="fi-FI" sz="1400">
                <a:solidFill>
                  <a:schemeClr val="accent1"/>
                </a:solidFill>
              </a:rPr>
              <a:t> (yritys- ja henkilöaineistoihin) ja esim. mallikalibrointeihin</a:t>
            </a:r>
          </a:p>
          <a:p>
            <a:pPr lvl="1"/>
            <a:r>
              <a:rPr lang="fi-FI" sz="1400">
                <a:solidFill>
                  <a:schemeClr val="accent1"/>
                </a:solidFill>
              </a:rPr>
              <a:t>Politiikkasuositukset: </a:t>
            </a:r>
            <a:r>
              <a:rPr lang="fi-FI" sz="1400" b="1">
                <a:solidFill>
                  <a:schemeClr val="accent1"/>
                </a:solidFill>
              </a:rPr>
              <a:t>kilpailupolitiikka, innovaatiopolitiikka ja yrittäjyyspolitiikka!</a:t>
            </a:r>
          </a:p>
          <a:p>
            <a:pPr lvl="1"/>
            <a:endParaRPr lang="fi-FI" sz="1400"/>
          </a:p>
        </p:txBody>
      </p:sp>
    </p:spTree>
    <p:extLst>
      <p:ext uri="{BB962C8B-B14F-4D97-AF65-F5344CB8AC3E}">
        <p14:creationId xmlns:p14="http://schemas.microsoft.com/office/powerpoint/2010/main" val="32637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D918F-858E-2AAB-3E98-83E2E0F11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623"/>
            <a:ext cx="10515600" cy="1325563"/>
          </a:xfrm>
        </p:spPr>
        <p:txBody>
          <a:bodyPr/>
          <a:lstStyle/>
          <a:p>
            <a:r>
              <a:rPr lang="fi-FI"/>
              <a:t>Kasvulaskentaa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ED3B4D4-64F1-6BF0-0FD1-89F54FFF9A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5376810"/>
              </p:ext>
            </p:extLst>
          </p:nvPr>
        </p:nvGraphicFramePr>
        <p:xfrm>
          <a:off x="68580" y="1295828"/>
          <a:ext cx="6027420" cy="4949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133E6F-EC95-B5C9-24EB-5053983E0EFE}"/>
              </a:ext>
            </a:extLst>
          </p:cNvPr>
          <p:cNvSpPr/>
          <p:nvPr/>
        </p:nvSpPr>
        <p:spPr>
          <a:xfrm>
            <a:off x="440755" y="2749779"/>
            <a:ext cx="2045888" cy="67922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439906-5EBF-6C59-97BD-23BC6FC50905}"/>
              </a:ext>
            </a:extLst>
          </p:cNvPr>
          <p:cNvSpPr/>
          <p:nvPr/>
        </p:nvSpPr>
        <p:spPr>
          <a:xfrm>
            <a:off x="493382" y="4624628"/>
            <a:ext cx="2045888" cy="67922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668C1B-607A-C304-4234-BB8F147DFDC7}"/>
              </a:ext>
            </a:extLst>
          </p:cNvPr>
          <p:cNvSpPr/>
          <p:nvPr/>
        </p:nvSpPr>
        <p:spPr>
          <a:xfrm>
            <a:off x="540527" y="5369085"/>
            <a:ext cx="5498460" cy="60411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4C220A-C5BF-70BC-582B-61325C951201}"/>
              </a:ext>
            </a:extLst>
          </p:cNvPr>
          <p:cNvSpPr txBox="1"/>
          <p:nvPr/>
        </p:nvSpPr>
        <p:spPr>
          <a:xfrm>
            <a:off x="4216765" y="6245014"/>
            <a:ext cx="6002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Lähde: </a:t>
            </a:r>
            <a:r>
              <a:rPr lang="fi-FI" err="1"/>
              <a:t>Euklems</a:t>
            </a:r>
            <a:r>
              <a:rPr lang="fi-FI"/>
              <a:t> &amp; </a:t>
            </a:r>
            <a:r>
              <a:rPr lang="fi-FI" err="1"/>
              <a:t>INTANProd</a:t>
            </a:r>
            <a:r>
              <a:rPr lang="fi-FI"/>
              <a:t> tietokanta, 2021 julkistus  </a:t>
            </a:r>
          </a:p>
        </p:txBody>
      </p:sp>
    </p:spTree>
    <p:extLst>
      <p:ext uri="{BB962C8B-B14F-4D97-AF65-F5344CB8AC3E}">
        <p14:creationId xmlns:p14="http://schemas.microsoft.com/office/powerpoint/2010/main" val="286859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D918F-858E-2AAB-3E98-83E2E0F11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623"/>
            <a:ext cx="10515600" cy="1325563"/>
          </a:xfrm>
        </p:spPr>
        <p:txBody>
          <a:bodyPr/>
          <a:lstStyle/>
          <a:p>
            <a:r>
              <a:rPr lang="fi-FI"/>
              <a:t>Kasvulaskentaa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ED3B4D4-64F1-6BF0-0FD1-89F54FFF9A13}"/>
              </a:ext>
            </a:extLst>
          </p:cNvPr>
          <p:cNvGraphicFramePr/>
          <p:nvPr/>
        </p:nvGraphicFramePr>
        <p:xfrm>
          <a:off x="68580" y="1295828"/>
          <a:ext cx="6027420" cy="4949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144EDF4-29A0-476E-83C0-9C2DFA26EB66}"/>
              </a:ext>
            </a:extLst>
          </p:cNvPr>
          <p:cNvGraphicFramePr/>
          <p:nvPr/>
        </p:nvGraphicFramePr>
        <p:xfrm>
          <a:off x="6164580" y="1295828"/>
          <a:ext cx="6027420" cy="4949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81EF16C-EF67-15EE-2B78-3A7F2AB17D1C}"/>
              </a:ext>
            </a:extLst>
          </p:cNvPr>
          <p:cNvSpPr txBox="1"/>
          <p:nvPr/>
        </p:nvSpPr>
        <p:spPr>
          <a:xfrm>
            <a:off x="4216765" y="6245014"/>
            <a:ext cx="6002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Lähde: </a:t>
            </a:r>
            <a:r>
              <a:rPr lang="fi-FI" err="1"/>
              <a:t>Euklems</a:t>
            </a:r>
            <a:r>
              <a:rPr lang="fi-FI"/>
              <a:t> &amp; </a:t>
            </a:r>
            <a:r>
              <a:rPr lang="fi-FI" err="1"/>
              <a:t>INTANProd</a:t>
            </a:r>
            <a:r>
              <a:rPr lang="fi-FI"/>
              <a:t> tietokanta, 2021 julkistus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989B285-F723-35B0-A807-76FDF79B2F28}"/>
              </a:ext>
            </a:extLst>
          </p:cNvPr>
          <p:cNvSpPr/>
          <p:nvPr/>
        </p:nvSpPr>
        <p:spPr>
          <a:xfrm>
            <a:off x="440755" y="2749779"/>
            <a:ext cx="2045888" cy="67922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E784D0-AB65-58CE-0908-0CB057A5D1D6}"/>
              </a:ext>
            </a:extLst>
          </p:cNvPr>
          <p:cNvSpPr/>
          <p:nvPr/>
        </p:nvSpPr>
        <p:spPr>
          <a:xfrm>
            <a:off x="493382" y="4624628"/>
            <a:ext cx="2045888" cy="67922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A601BEF-DAE9-113D-F844-654B1F597F34}"/>
              </a:ext>
            </a:extLst>
          </p:cNvPr>
          <p:cNvSpPr/>
          <p:nvPr/>
        </p:nvSpPr>
        <p:spPr>
          <a:xfrm>
            <a:off x="540527" y="5369085"/>
            <a:ext cx="5498460" cy="60411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2023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53A61-12F7-C434-9A3E-91CC341CE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Aineeton pääoma, miljoona euroa vuoden 2015 hinnoin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EE1024A-A848-4993-AD15-43D015A4E2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4751165"/>
              </p:ext>
            </p:extLst>
          </p:nvPr>
        </p:nvGraphicFramePr>
        <p:xfrm>
          <a:off x="0" y="1690687"/>
          <a:ext cx="6120130" cy="4414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35E2F29-DB21-4799-A40F-BD06208AB2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850821"/>
              </p:ext>
            </p:extLst>
          </p:nvPr>
        </p:nvGraphicFramePr>
        <p:xfrm>
          <a:off x="6009379" y="1690688"/>
          <a:ext cx="6120130" cy="4414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298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1_Office Theme">
  <a:themeElements>
    <a:clrScheme name="Labore">
      <a:dk1>
        <a:srgbClr val="000000"/>
      </a:dk1>
      <a:lt1>
        <a:srgbClr val="FFFFFF"/>
      </a:lt1>
      <a:dk2>
        <a:srgbClr val="3F2020"/>
      </a:dk2>
      <a:lt2>
        <a:srgbClr val="E2CDBC"/>
      </a:lt2>
      <a:accent1>
        <a:srgbClr val="DC4405"/>
      </a:accent1>
      <a:accent2>
        <a:srgbClr val="F7A32B"/>
      </a:accent2>
      <a:accent3>
        <a:srgbClr val="AA904F"/>
      </a:accent3>
      <a:accent4>
        <a:srgbClr val="5CA6BF"/>
      </a:accent4>
      <a:accent5>
        <a:srgbClr val="AF61A7"/>
      </a:accent5>
      <a:accent6>
        <a:srgbClr val="DD518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bore_ppt_template-V2" id="{1EF6F290-D583-304F-89FF-95703961131D}" vid="{E4F2C42D-3386-4A46-8876-1574ED87D859}"/>
    </a:ext>
  </a:extLst>
</a:theme>
</file>

<file path=ppt/theme/theme2.xml><?xml version="1.0" encoding="utf-8"?>
<a:theme xmlns:a="http://schemas.openxmlformats.org/drawingml/2006/main" name="Simple Theme White">
  <a:themeElements>
    <a:clrScheme name="Labore">
      <a:dk1>
        <a:srgbClr val="000000"/>
      </a:dk1>
      <a:lt1>
        <a:srgbClr val="FFFFFF"/>
      </a:lt1>
      <a:dk2>
        <a:srgbClr val="3F2020"/>
      </a:dk2>
      <a:lt2>
        <a:srgbClr val="E2CDBC"/>
      </a:lt2>
      <a:accent1>
        <a:srgbClr val="DC4405"/>
      </a:accent1>
      <a:accent2>
        <a:srgbClr val="F7A32B"/>
      </a:accent2>
      <a:accent3>
        <a:srgbClr val="AA904F"/>
      </a:accent3>
      <a:accent4>
        <a:srgbClr val="5CA6BF"/>
      </a:accent4>
      <a:accent5>
        <a:srgbClr val="AF61A7"/>
      </a:accent5>
      <a:accent6>
        <a:srgbClr val="DD518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bore_ppt_template-V2" id="{1EF6F290-D583-304F-89FF-95703961131D}" vid="{77018F5B-56C5-0B4F-A1E0-60D823452714}"/>
    </a:ext>
  </a:extLst>
</a:theme>
</file>

<file path=ppt/theme/theme3.xml><?xml version="1.0" encoding="utf-8"?>
<a:theme xmlns:a="http://schemas.openxmlformats.org/drawingml/2006/main" name="Simple Theme Beige">
  <a:themeElements>
    <a:clrScheme name="Labore">
      <a:dk1>
        <a:srgbClr val="000000"/>
      </a:dk1>
      <a:lt1>
        <a:srgbClr val="FFFFFF"/>
      </a:lt1>
      <a:dk2>
        <a:srgbClr val="3F2020"/>
      </a:dk2>
      <a:lt2>
        <a:srgbClr val="E2CDBC"/>
      </a:lt2>
      <a:accent1>
        <a:srgbClr val="DC4405"/>
      </a:accent1>
      <a:accent2>
        <a:srgbClr val="F7A32B"/>
      </a:accent2>
      <a:accent3>
        <a:srgbClr val="AA904F"/>
      </a:accent3>
      <a:accent4>
        <a:srgbClr val="5CA6BF"/>
      </a:accent4>
      <a:accent5>
        <a:srgbClr val="AF61A7"/>
      </a:accent5>
      <a:accent6>
        <a:srgbClr val="DD518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bore_ppt_template-V2" id="{1EF6F290-D583-304F-89FF-95703961131D}" vid="{DED162FA-656E-5948-8F9E-A44F97DF997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727BA99E68BFA4FAF5BF540EDC8761F" ma:contentTypeVersion="0" ma:contentTypeDescription="Luo uusi asiakirja." ma:contentTypeScope="" ma:versionID="30aeacc255c00bcaecb61bfc9131c7c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51571826bcc59afd6d17a804ec2702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B3FE7F-2052-4F33-8740-55168BADDABC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BFF70BB-30A7-4A10-8731-749B3781C5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53551D-1374-4655-85E3-1D26510E47D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labore_ppt_template_211014</Template>
  <TotalTime>79</TotalTime>
  <Words>701</Words>
  <Application>Microsoft Office PowerPoint</Application>
  <PresentationFormat>Widescreen</PresentationFormat>
  <Paragraphs>221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Georgia</vt:lpstr>
      <vt:lpstr>Roboto</vt:lpstr>
      <vt:lpstr>Signifier Medium</vt:lpstr>
      <vt:lpstr>1_Office Theme</vt:lpstr>
      <vt:lpstr>Simple Theme White</vt:lpstr>
      <vt:lpstr>Simple Theme Beige</vt:lpstr>
      <vt:lpstr>Koulutus, teknologia ja tuottavuus</vt:lpstr>
      <vt:lpstr>PowerPoint Presentation</vt:lpstr>
      <vt:lpstr>Suomen työn tuottavuus ja reaalipalkat</vt:lpstr>
      <vt:lpstr>Suomen työn tuottavuus ja reaalipalkat</vt:lpstr>
      <vt:lpstr>Teoriaa</vt:lpstr>
      <vt:lpstr>Talouden kasvututkimus</vt:lpstr>
      <vt:lpstr>Kasvulaskentaa</vt:lpstr>
      <vt:lpstr>Kasvulaskentaa</vt:lpstr>
      <vt:lpstr>Aineeton pääoma, miljoona euroa vuoden 2015 hinnoin</vt:lpstr>
      <vt:lpstr>T&amp;K-panostukset korkeakoulusektorilla, menot per väestö  ostovoimakorjaus ja vuoden 2005 hinnoin </vt:lpstr>
      <vt:lpstr>T&amp;K-panostukset korkeakoulusektorilla, menot per väestö  ostovoimakorjaus ja vuoden 2005 hinnoin </vt:lpstr>
      <vt:lpstr>Tuottavuus ja palkat</vt:lpstr>
      <vt:lpstr>Keskipalkat ja työntekijöiden palkat</vt:lpstr>
      <vt:lpstr>Reaalipalkkojen muutokset,  5-vuoden aikavälit</vt:lpstr>
      <vt:lpstr>Teknologia, tuottavuus ja osaaminen</vt:lpstr>
      <vt:lpstr>Yritysten digitaalisuus ja työvoiman digivalmiudet</vt:lpstr>
      <vt:lpstr>Yritysten tuottavuus ja digitaalisuus sekä työvoiman taitotaso ongelmanratkaisussa</vt:lpstr>
      <vt:lpstr>Hyviä ja huonoja uutisia tulevaisuudelle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 dolor sit amet</dc:title>
  <dc:creator>Mika Maliranta</dc:creator>
  <cp:lastModifiedBy>Mika Maliranta</cp:lastModifiedBy>
  <cp:revision>3</cp:revision>
  <dcterms:created xsi:type="dcterms:W3CDTF">2021-11-24T07:55:45Z</dcterms:created>
  <dcterms:modified xsi:type="dcterms:W3CDTF">2023-03-31T09:30:45Z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0x0101002727BA99E68BFA4FAF5BF540EDC8761F</vt:lpwstr>
  </property>
</Properties>
</file>